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7" r:id="rId7"/>
    <p:sldId id="266" r:id="rId8"/>
    <p:sldId id="259" r:id="rId9"/>
  </p:sldIdLst>
  <p:sldSz cx="15122525" cy="7561263"/>
  <p:notesSz cx="6858000" cy="9144000"/>
  <p:defaultTextStyle>
    <a:defPPr>
      <a:defRPr lang="ru-RU"/>
    </a:defPPr>
    <a:lvl1pPr marL="0" algn="l" defTabSz="13166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8322" algn="l" defTabSz="13166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16645" algn="l" defTabSz="13166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74967" algn="l" defTabSz="13166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33289" algn="l" defTabSz="13166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91611" algn="l" defTabSz="13166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49934" algn="l" defTabSz="13166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608256" algn="l" defTabSz="13166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66578" algn="l" defTabSz="13166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0" autoAdjust="0"/>
    <p:restoredTop sz="94639" autoAdjust="0"/>
  </p:normalViewPr>
  <p:slideViewPr>
    <p:cSldViewPr>
      <p:cViewPr varScale="1">
        <p:scale>
          <a:sx n="61" d="100"/>
          <a:sy n="61" d="100"/>
        </p:scale>
        <p:origin x="-630" y="-84"/>
      </p:cViewPr>
      <p:guideLst>
        <p:guide orient="horz" pos="2382"/>
        <p:guide pos="47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4190" y="2348894"/>
            <a:ext cx="12854146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379" y="4284717"/>
            <a:ext cx="10585768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6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74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33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91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49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0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66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63830" y="302802"/>
            <a:ext cx="3402569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6126" y="302802"/>
            <a:ext cx="995566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576" y="4858813"/>
            <a:ext cx="12854146" cy="1501751"/>
          </a:xfrm>
        </p:spPr>
        <p:txBody>
          <a:bodyPr anchor="t"/>
          <a:lstStyle>
            <a:lvl1pPr algn="l">
              <a:defRPr sz="5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4576" y="3204786"/>
            <a:ext cx="12854146" cy="1654026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832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166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74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332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916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499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6082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665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6126" y="1764295"/>
            <a:ext cx="6679115" cy="4990084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687284" y="1764295"/>
            <a:ext cx="6679115" cy="4990084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127" y="1692534"/>
            <a:ext cx="6681742" cy="705367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58322" indent="0">
              <a:buNone/>
              <a:defRPr sz="2900" b="1"/>
            </a:lvl2pPr>
            <a:lvl3pPr marL="1316645" indent="0">
              <a:buNone/>
              <a:defRPr sz="2600" b="1"/>
            </a:lvl3pPr>
            <a:lvl4pPr marL="1974967" indent="0">
              <a:buNone/>
              <a:defRPr sz="2300" b="1"/>
            </a:lvl4pPr>
            <a:lvl5pPr marL="2633289" indent="0">
              <a:buNone/>
              <a:defRPr sz="2300" b="1"/>
            </a:lvl5pPr>
            <a:lvl6pPr marL="3291611" indent="0">
              <a:buNone/>
              <a:defRPr sz="2300" b="1"/>
            </a:lvl6pPr>
            <a:lvl7pPr marL="3949934" indent="0">
              <a:buNone/>
              <a:defRPr sz="2300" b="1"/>
            </a:lvl7pPr>
            <a:lvl8pPr marL="4608256" indent="0">
              <a:buNone/>
              <a:defRPr sz="2300" b="1"/>
            </a:lvl8pPr>
            <a:lvl9pPr marL="5266578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56127" y="2397901"/>
            <a:ext cx="6681742" cy="4356478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82033" y="1692534"/>
            <a:ext cx="6684366" cy="705367"/>
          </a:xfrm>
        </p:spPr>
        <p:txBody>
          <a:bodyPr anchor="b"/>
          <a:lstStyle>
            <a:lvl1pPr marL="0" indent="0">
              <a:buNone/>
              <a:defRPr sz="3500" b="1"/>
            </a:lvl1pPr>
            <a:lvl2pPr marL="658322" indent="0">
              <a:buNone/>
              <a:defRPr sz="2900" b="1"/>
            </a:lvl2pPr>
            <a:lvl3pPr marL="1316645" indent="0">
              <a:buNone/>
              <a:defRPr sz="2600" b="1"/>
            </a:lvl3pPr>
            <a:lvl4pPr marL="1974967" indent="0">
              <a:buNone/>
              <a:defRPr sz="2300" b="1"/>
            </a:lvl4pPr>
            <a:lvl5pPr marL="2633289" indent="0">
              <a:buNone/>
              <a:defRPr sz="2300" b="1"/>
            </a:lvl5pPr>
            <a:lvl6pPr marL="3291611" indent="0">
              <a:buNone/>
              <a:defRPr sz="2300" b="1"/>
            </a:lvl6pPr>
            <a:lvl7pPr marL="3949934" indent="0">
              <a:buNone/>
              <a:defRPr sz="2300" b="1"/>
            </a:lvl7pPr>
            <a:lvl8pPr marL="4608256" indent="0">
              <a:buNone/>
              <a:defRPr sz="2300" b="1"/>
            </a:lvl8pPr>
            <a:lvl9pPr marL="5266578" indent="0">
              <a:buNone/>
              <a:defRPr sz="2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682033" y="2397901"/>
            <a:ext cx="6684366" cy="4356478"/>
          </a:xfrm>
        </p:spPr>
        <p:txBody>
          <a:bodyPr/>
          <a:lstStyle>
            <a:lvl1pPr>
              <a:defRPr sz="35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8" y="301050"/>
            <a:ext cx="4975206" cy="1281214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12487" y="301051"/>
            <a:ext cx="8453912" cy="645332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5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6128" y="1582265"/>
            <a:ext cx="4975206" cy="5172114"/>
          </a:xfrm>
        </p:spPr>
        <p:txBody>
          <a:bodyPr/>
          <a:lstStyle>
            <a:lvl1pPr marL="0" indent="0">
              <a:buNone/>
              <a:defRPr sz="2000"/>
            </a:lvl1pPr>
            <a:lvl2pPr marL="658322" indent="0">
              <a:buNone/>
              <a:defRPr sz="1700"/>
            </a:lvl2pPr>
            <a:lvl3pPr marL="1316645" indent="0">
              <a:buNone/>
              <a:defRPr sz="1400"/>
            </a:lvl3pPr>
            <a:lvl4pPr marL="1974967" indent="0">
              <a:buNone/>
              <a:defRPr sz="1300"/>
            </a:lvl4pPr>
            <a:lvl5pPr marL="2633289" indent="0">
              <a:buNone/>
              <a:defRPr sz="1300"/>
            </a:lvl5pPr>
            <a:lvl6pPr marL="3291611" indent="0">
              <a:buNone/>
              <a:defRPr sz="1300"/>
            </a:lvl6pPr>
            <a:lvl7pPr marL="3949934" indent="0">
              <a:buNone/>
              <a:defRPr sz="1300"/>
            </a:lvl7pPr>
            <a:lvl8pPr marL="4608256" indent="0">
              <a:buNone/>
              <a:defRPr sz="1300"/>
            </a:lvl8pPr>
            <a:lvl9pPr marL="526657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4121" y="5292885"/>
            <a:ext cx="9073515" cy="624855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64121" y="675613"/>
            <a:ext cx="9073515" cy="4536758"/>
          </a:xfrm>
        </p:spPr>
        <p:txBody>
          <a:bodyPr/>
          <a:lstStyle>
            <a:lvl1pPr marL="0" indent="0">
              <a:buNone/>
              <a:defRPr sz="4600"/>
            </a:lvl1pPr>
            <a:lvl2pPr marL="658322" indent="0">
              <a:buNone/>
              <a:defRPr sz="4000"/>
            </a:lvl2pPr>
            <a:lvl3pPr marL="1316645" indent="0">
              <a:buNone/>
              <a:defRPr sz="3500"/>
            </a:lvl3pPr>
            <a:lvl4pPr marL="1974967" indent="0">
              <a:buNone/>
              <a:defRPr sz="2900"/>
            </a:lvl4pPr>
            <a:lvl5pPr marL="2633289" indent="0">
              <a:buNone/>
              <a:defRPr sz="2900"/>
            </a:lvl5pPr>
            <a:lvl6pPr marL="3291611" indent="0">
              <a:buNone/>
              <a:defRPr sz="2900"/>
            </a:lvl6pPr>
            <a:lvl7pPr marL="3949934" indent="0">
              <a:buNone/>
              <a:defRPr sz="2900"/>
            </a:lvl7pPr>
            <a:lvl8pPr marL="4608256" indent="0">
              <a:buNone/>
              <a:defRPr sz="2900"/>
            </a:lvl8pPr>
            <a:lvl9pPr marL="5266578" indent="0">
              <a:buNone/>
              <a:defRPr sz="2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64121" y="5917739"/>
            <a:ext cx="9073515" cy="887398"/>
          </a:xfrm>
        </p:spPr>
        <p:txBody>
          <a:bodyPr/>
          <a:lstStyle>
            <a:lvl1pPr marL="0" indent="0">
              <a:buNone/>
              <a:defRPr sz="2000"/>
            </a:lvl1pPr>
            <a:lvl2pPr marL="658322" indent="0">
              <a:buNone/>
              <a:defRPr sz="1700"/>
            </a:lvl2pPr>
            <a:lvl3pPr marL="1316645" indent="0">
              <a:buNone/>
              <a:defRPr sz="1400"/>
            </a:lvl3pPr>
            <a:lvl4pPr marL="1974967" indent="0">
              <a:buNone/>
              <a:defRPr sz="1300"/>
            </a:lvl4pPr>
            <a:lvl5pPr marL="2633289" indent="0">
              <a:buNone/>
              <a:defRPr sz="1300"/>
            </a:lvl5pPr>
            <a:lvl6pPr marL="3291611" indent="0">
              <a:buNone/>
              <a:defRPr sz="1300"/>
            </a:lvl6pPr>
            <a:lvl7pPr marL="3949934" indent="0">
              <a:buNone/>
              <a:defRPr sz="1300"/>
            </a:lvl7pPr>
            <a:lvl8pPr marL="4608256" indent="0">
              <a:buNone/>
              <a:defRPr sz="1300"/>
            </a:lvl8pPr>
            <a:lvl9pPr marL="5266578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126" y="302802"/>
            <a:ext cx="13610273" cy="1260211"/>
          </a:xfrm>
          <a:prstGeom prst="rect">
            <a:avLst/>
          </a:prstGeom>
        </p:spPr>
        <p:txBody>
          <a:bodyPr vert="horz" lIns="131664" tIns="65832" rIns="131664" bIns="6583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6126" y="1764295"/>
            <a:ext cx="13610273" cy="4990084"/>
          </a:xfrm>
          <a:prstGeom prst="rect">
            <a:avLst/>
          </a:prstGeom>
        </p:spPr>
        <p:txBody>
          <a:bodyPr vert="horz" lIns="131664" tIns="65832" rIns="131664" bIns="658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6127" y="7008172"/>
            <a:ext cx="3528589" cy="402567"/>
          </a:xfrm>
          <a:prstGeom prst="rect">
            <a:avLst/>
          </a:prstGeom>
        </p:spPr>
        <p:txBody>
          <a:bodyPr vert="horz" lIns="131664" tIns="65832" rIns="131664" bIns="6583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166863" y="7008172"/>
            <a:ext cx="4788800" cy="402567"/>
          </a:xfrm>
          <a:prstGeom prst="rect">
            <a:avLst/>
          </a:prstGeom>
        </p:spPr>
        <p:txBody>
          <a:bodyPr vert="horz" lIns="131664" tIns="65832" rIns="131664" bIns="6583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837810" y="7008172"/>
            <a:ext cx="3528589" cy="402567"/>
          </a:xfrm>
          <a:prstGeom prst="rect">
            <a:avLst/>
          </a:prstGeom>
        </p:spPr>
        <p:txBody>
          <a:bodyPr vert="horz" lIns="131664" tIns="65832" rIns="131664" bIns="6583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1664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42" indent="-493742" algn="l" defTabSz="1316645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9774" indent="-411451" algn="l" defTabSz="1316645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45806" indent="-329161" algn="l" defTabSz="131664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304128" indent="-329161" algn="l" defTabSz="131664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62450" indent="-329161" algn="l" defTabSz="1316645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0773" indent="-329161" algn="l" defTabSz="131664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79095" indent="-329161" algn="l" defTabSz="131664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37417" indent="-329161" algn="l" defTabSz="131664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95739" indent="-329161" algn="l" defTabSz="131664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1664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22" algn="l" defTabSz="131664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16645" algn="l" defTabSz="131664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74967" algn="l" defTabSz="131664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3289" algn="l" defTabSz="131664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91611" algn="l" defTabSz="131664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49934" algn="l" defTabSz="131664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08256" algn="l" defTabSz="131664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66578" algn="l" defTabSz="131664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2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7561263" y="1264"/>
            <a:ext cx="0" cy="7560000"/>
          </a:xfrm>
          <a:prstGeom prst="line">
            <a:avLst/>
          </a:prstGeom>
          <a:ln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ЛЮМЕНПРОМ\Люменпром.промо\лого.люменпро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765" y="2574903"/>
            <a:ext cx="3194093" cy="241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hape 33"/>
          <p:cNvSpPr/>
          <p:nvPr/>
        </p:nvSpPr>
        <p:spPr>
          <a:xfrm>
            <a:off x="-35626" y="1263"/>
            <a:ext cx="7596889" cy="7559999"/>
          </a:xfrm>
          <a:prstGeom prst="rect">
            <a:avLst/>
          </a:prstGeom>
          <a:solidFill>
            <a:srgbClr val="0C2037">
              <a:alpha val="8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/>
          </a:p>
        </p:txBody>
      </p:sp>
      <p:pic>
        <p:nvPicPr>
          <p:cNvPr id="5" name="Picture 3" descr="C:\Users\Ринат\Desktop\Маркетинг Кит ЛюменПром\фавин вверх пра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61263" y="6878240"/>
            <a:ext cx="683023" cy="6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Ринат\Desktop\Маркетинг Кит ЛюменПром\фавин вверх пра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501" y="1264"/>
            <a:ext cx="683023" cy="6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7561263" y="1264"/>
            <a:ext cx="0" cy="7560000"/>
          </a:xfrm>
          <a:prstGeom prst="line">
            <a:avLst/>
          </a:prstGeom>
          <a:ln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Ринат\Desktop\Маркетинг Кит ЛюменПром\фото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1263" cy="756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37326" y="2119796"/>
            <a:ext cx="6480720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Aparajita" pitchFamily="34" charset="0"/>
              </a:rPr>
              <a:t>Привет! Меня зовут Ринат Сакаев. </a:t>
            </a:r>
            <a:b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Aparajita" pitchFamily="34" charset="0"/>
              </a:rPr>
            </a:b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Aparajita" pitchFamily="34" charset="0"/>
              </a:rPr>
              <a:t>Я являюсь директором компании "ЛюменПром". </a:t>
            </a:r>
            <a:b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Aparajita" pitchFamily="34" charset="0"/>
              </a:rPr>
            </a:b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Aparajita" pitchFamily="34" charset="0"/>
              </a:rPr>
              <a:t>С 2014 года наша команда успешно оборудовала освещением более 160 коммерческих помещений. </a:t>
            </a:r>
            <a:b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Aparajita" pitchFamily="34" charset="0"/>
              </a:rPr>
            </a:b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Calibri Light" pitchFamily="34" charset="0"/>
                <a:cs typeface="Aparajita" pitchFamily="34" charset="0"/>
              </a:rPr>
              <a:t>За это время мы набрали достаточно много опыта в правильном проектировании и подборе светотехники. Сплоченный костяк нашей команды инженеров-светотехников и монтажников готов реализовать проекты от освещения небольшого магазина до оборудования крупного торгового центра.</a:t>
            </a:r>
            <a:endParaRPr lang="ru-RU" sz="2100" dirty="0" smtClean="0">
              <a:solidFill>
                <a:schemeClr val="accent1">
                  <a:lumMod val="50000"/>
                </a:schemeClr>
              </a:solidFill>
              <a:latin typeface="HelveticaNeueCyr" pitchFamily="50" charset="-52"/>
            </a:endParaRPr>
          </a:p>
        </p:txBody>
      </p:sp>
      <p:pic>
        <p:nvPicPr>
          <p:cNvPr id="5" name="Picture 3" descr="C:\Users\Ринат\Desktop\Маркетинг Кит ЛюменПром\фавин вверх пра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61263" y="6878240"/>
            <a:ext cx="683023" cy="6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Ринат\Desktop\Маркетинг Кит ЛюменПром\фавин вверх пра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501" y="1264"/>
            <a:ext cx="683023" cy="6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0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7" descr="C:\Users\Ринат\Desktop\Фото готовые для кита\Магазин мебел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131" y="5181978"/>
            <a:ext cx="1961205" cy="196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C:\Users\Ринат\Desktop\Фото готовые для кита\ритей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574" y="5181977"/>
            <a:ext cx="1983029" cy="198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инат\Desktop\Фото готовые для кита\автосалон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26" y="-12534"/>
            <a:ext cx="7596888" cy="75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hape 33"/>
          <p:cNvSpPr/>
          <p:nvPr/>
        </p:nvSpPr>
        <p:spPr>
          <a:xfrm>
            <a:off x="-61573" y="-5635"/>
            <a:ext cx="7615497" cy="7583090"/>
          </a:xfrm>
          <a:prstGeom prst="rect">
            <a:avLst/>
          </a:prstGeom>
          <a:solidFill>
            <a:srgbClr val="0C2037">
              <a:alpha val="8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dirty="0"/>
          </a:p>
        </p:txBody>
      </p:sp>
      <p:pic>
        <p:nvPicPr>
          <p:cNvPr id="26" name="Picture 3" descr="C:\Users\Ринат\Desktop\Маркетинг Кит ЛюменПром\фавин вверх пра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61263" y="6878240"/>
            <a:ext cx="683023" cy="6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561263" y="1264"/>
            <a:ext cx="0" cy="7560000"/>
          </a:xfrm>
          <a:prstGeom prst="line">
            <a:avLst/>
          </a:prstGeom>
          <a:ln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Ринат\Desktop\Маркетинг Кит ЛюменПром\фавин вверх пра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501" y="1264"/>
            <a:ext cx="683023" cy="6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03220" y="-3294664"/>
            <a:ext cx="66011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3000" dirty="0">
                <a:latin typeface="Calibri Light" pitchFamily="34" charset="0"/>
                <a:cs typeface="Aparajita" pitchFamily="34" charset="0"/>
              </a:rPr>
              <a:t>Наша команда инженеров-светотехников и монтажников </a:t>
            </a:r>
            <a:r>
              <a:rPr lang="ru-RU" sz="3000" dirty="0" smtClean="0">
                <a:latin typeface="Calibri Light" pitchFamily="34" charset="0"/>
                <a:cs typeface="Aparajita" pitchFamily="34" charset="0"/>
              </a:rPr>
              <a:t>готова </a:t>
            </a:r>
            <a:r>
              <a:rPr lang="ru-RU" sz="3000" b="1" dirty="0">
                <a:solidFill>
                  <a:srgbClr val="FFC000"/>
                </a:solidFill>
                <a:latin typeface="Calibri Light" pitchFamily="34" charset="0"/>
                <a:cs typeface="Aparajita" pitchFamily="34" charset="0"/>
              </a:rPr>
              <a:t>реализовать проекты от освещения небольшого магазина </a:t>
            </a:r>
            <a:r>
              <a:rPr lang="ru-RU" sz="3000" dirty="0">
                <a:latin typeface="Calibri Light" pitchFamily="34" charset="0"/>
                <a:cs typeface="Aparajita" pitchFamily="34" charset="0"/>
              </a:rPr>
              <a:t>до</a:t>
            </a:r>
            <a:br>
              <a:rPr lang="ru-RU" sz="3000" dirty="0">
                <a:latin typeface="Calibri Light" pitchFamily="34" charset="0"/>
                <a:cs typeface="Aparajita" pitchFamily="34" charset="0"/>
              </a:rPr>
            </a:br>
            <a:r>
              <a:rPr lang="ru-RU" sz="3000" dirty="0">
                <a:latin typeface="Calibri Light" pitchFamily="34" charset="0"/>
                <a:cs typeface="Aparajita" pitchFamily="34" charset="0"/>
              </a:rPr>
              <a:t>оборудования крупного торгового центра.</a:t>
            </a:r>
            <a:endParaRPr lang="ru-RU" sz="3000" dirty="0"/>
          </a:p>
        </p:txBody>
      </p:sp>
      <p:pic>
        <p:nvPicPr>
          <p:cNvPr id="2053" name="Picture 5" descr="C:\Users\Ринат\Desktop\Фото готовые для кита\автосалон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98" y="1265"/>
            <a:ext cx="1966604" cy="196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Ринат\Desktop\Фото готовые для кита\магаз обув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194" y="9037215"/>
            <a:ext cx="1933818" cy="193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Ринат\Desktop\Фото готовые для кита\магазин одежды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502" y="2842859"/>
            <a:ext cx="1964834" cy="196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Ринат\Desktop\Фото готовые для кита\магаз мебели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582" y="-2844105"/>
            <a:ext cx="1961205" cy="196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Ринат\Desktop\Фото готовые для кита\маг.обуви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518" y="468263"/>
            <a:ext cx="1933818" cy="193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Ринат\Desktop\Фото готовые для кита\Торговые центры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0" y="5203802"/>
            <a:ext cx="1961205" cy="196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Ринат\Desktop\Фото готовые для кита\магаз одежды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310" y="468263"/>
            <a:ext cx="4339430" cy="43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847161" y="1494140"/>
            <a:ext cx="58313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400" dirty="0" smtClean="0">
                <a:latin typeface="Calibri Light" pitchFamily="34" charset="0"/>
                <a:cs typeface="Aparajita" pitchFamily="34" charset="0"/>
              </a:rPr>
              <a:t>Предоставляем полный спектр услуг по </a:t>
            </a:r>
            <a:r>
              <a:rPr lang="ru-RU" sz="2400" b="1" dirty="0" smtClean="0">
                <a:solidFill>
                  <a:srgbClr val="FFC000"/>
                </a:solidFill>
                <a:latin typeface="Calibri Light" pitchFamily="34" charset="0"/>
                <a:cs typeface="Aparajita" pitchFamily="34" charset="0"/>
              </a:rPr>
              <a:t>освещению</a:t>
            </a:r>
            <a:r>
              <a:rPr lang="ru-RU" sz="2400" dirty="0" smtClean="0">
                <a:latin typeface="Calibri Light" pitchFamily="34" charset="0"/>
                <a:cs typeface="Aparajita" pitchFamily="34" charset="0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Calibri Light" pitchFamily="34" charset="0"/>
                <a:cs typeface="Aparajita" pitchFamily="34" charset="0"/>
              </a:rPr>
              <a:t>коммерческих объектов</a:t>
            </a:r>
            <a:br>
              <a:rPr lang="ru-RU" sz="2400" b="1" dirty="0" smtClean="0">
                <a:solidFill>
                  <a:srgbClr val="FFC000"/>
                </a:solidFill>
                <a:latin typeface="Calibri Light" pitchFamily="34" charset="0"/>
                <a:cs typeface="Aparajita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Calibri Light" pitchFamily="34" charset="0"/>
                <a:cs typeface="Aparajita" pitchFamily="34" charset="0"/>
              </a:rPr>
              <a:t>от типовых светильников до оригинальных световых инсталляций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46175" y="3867372"/>
            <a:ext cx="33830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400" dirty="0">
                <a:solidFill>
                  <a:srgbClr val="FFC000"/>
                </a:solidFill>
                <a:latin typeface="Calibri Light" pitchFamily="34" charset="0"/>
                <a:cs typeface="Aparajita" pitchFamily="34" charset="0"/>
              </a:rPr>
              <a:t>•</a:t>
            </a:r>
            <a:r>
              <a:rPr lang="ru-RU" sz="2400" dirty="0">
                <a:solidFill>
                  <a:schemeClr val="bg1"/>
                </a:solidFill>
                <a:latin typeface="Calibri Light" pitchFamily="34" charset="0"/>
                <a:cs typeface="Aparajita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Calibri Light" pitchFamily="34" charset="0"/>
                <a:cs typeface="Aparajita" pitchFamily="34" charset="0"/>
              </a:rPr>
              <a:t>Торговые центры</a:t>
            </a:r>
            <a:r>
              <a:rPr lang="ru-RU" sz="2400" dirty="0">
                <a:solidFill>
                  <a:schemeClr val="bg1"/>
                </a:solidFill>
                <a:latin typeface="Calibri Light" pitchFamily="34" charset="0"/>
                <a:cs typeface="Aparajita" pitchFamily="34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Calibri Light" pitchFamily="34" charset="0"/>
                <a:cs typeface="Aparajita" pitchFamily="34" charset="0"/>
              </a:rPr>
            </a:br>
            <a:r>
              <a:rPr lang="ru-RU" sz="2400" dirty="0">
                <a:solidFill>
                  <a:srgbClr val="FFC000"/>
                </a:solidFill>
                <a:latin typeface="Calibri Light" pitchFamily="34" charset="0"/>
                <a:cs typeface="Aparajita" pitchFamily="34" charset="0"/>
              </a:rPr>
              <a:t>•</a:t>
            </a:r>
            <a:r>
              <a:rPr lang="ru-RU" sz="2400" dirty="0">
                <a:solidFill>
                  <a:schemeClr val="bg1"/>
                </a:solidFill>
                <a:latin typeface="Calibri Light" pitchFamily="34" charset="0"/>
                <a:cs typeface="Aparajita" pitchFamily="34" charset="0"/>
              </a:rPr>
              <a:t> Автосалоны</a:t>
            </a:r>
            <a:br>
              <a:rPr lang="ru-RU" sz="2400" dirty="0">
                <a:solidFill>
                  <a:schemeClr val="bg1"/>
                </a:solidFill>
                <a:latin typeface="Calibri Light" pitchFamily="34" charset="0"/>
                <a:cs typeface="Aparajita" pitchFamily="34" charset="0"/>
              </a:rPr>
            </a:br>
            <a:r>
              <a:rPr lang="ru-RU" sz="2400" dirty="0">
                <a:solidFill>
                  <a:srgbClr val="FFC000"/>
                </a:solidFill>
                <a:latin typeface="Calibri Light" pitchFamily="34" charset="0"/>
                <a:cs typeface="Aparajita" pitchFamily="34" charset="0"/>
              </a:rPr>
              <a:t>•</a:t>
            </a:r>
            <a:r>
              <a:rPr lang="ru-RU" sz="2400" dirty="0">
                <a:solidFill>
                  <a:schemeClr val="bg1"/>
                </a:solidFill>
                <a:latin typeface="Calibri Light" pitchFamily="34" charset="0"/>
                <a:cs typeface="Aparajita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Calibri Light" pitchFamily="34" charset="0"/>
                <a:cs typeface="Aparajita" pitchFamily="34" charset="0"/>
              </a:rPr>
              <a:t>Ритейл</a:t>
            </a:r>
            <a:br>
              <a:rPr lang="ru-RU" sz="2400" dirty="0" smtClean="0">
                <a:solidFill>
                  <a:schemeClr val="bg1"/>
                </a:solidFill>
                <a:latin typeface="Calibri Light" pitchFamily="34" charset="0"/>
                <a:cs typeface="Aparajita" pitchFamily="34" charset="0"/>
              </a:rPr>
            </a:br>
            <a:r>
              <a:rPr lang="ru-RU" sz="2400" dirty="0">
                <a:solidFill>
                  <a:srgbClr val="FFC000"/>
                </a:solidFill>
                <a:latin typeface="Calibri Light" pitchFamily="34" charset="0"/>
                <a:cs typeface="Aparajita" pitchFamily="34" charset="0"/>
              </a:rPr>
              <a:t>•</a:t>
            </a:r>
            <a:r>
              <a:rPr lang="ru-RU" sz="2400" dirty="0">
                <a:solidFill>
                  <a:schemeClr val="bg1"/>
                </a:solidFill>
                <a:latin typeface="Calibri Light" pitchFamily="34" charset="0"/>
                <a:cs typeface="Aparajita" pitchFamily="34" charset="0"/>
              </a:rPr>
              <a:t> Магазины одежды</a:t>
            </a:r>
            <a:br>
              <a:rPr lang="ru-RU" sz="2400" dirty="0">
                <a:solidFill>
                  <a:schemeClr val="bg1"/>
                </a:solidFill>
                <a:latin typeface="Calibri Light" pitchFamily="34" charset="0"/>
                <a:cs typeface="Aparajita" pitchFamily="34" charset="0"/>
              </a:rPr>
            </a:br>
            <a:r>
              <a:rPr lang="ru-RU" sz="2400" dirty="0">
                <a:solidFill>
                  <a:srgbClr val="FFC000"/>
                </a:solidFill>
                <a:latin typeface="Calibri Light" pitchFamily="34" charset="0"/>
                <a:cs typeface="Aparajita" pitchFamily="34" charset="0"/>
              </a:rPr>
              <a:t>•</a:t>
            </a:r>
            <a:r>
              <a:rPr lang="ru-RU" sz="2400" dirty="0">
                <a:solidFill>
                  <a:schemeClr val="bg1"/>
                </a:solidFill>
                <a:latin typeface="Calibri Light" pitchFamily="34" charset="0"/>
                <a:cs typeface="Aparajita" pitchFamily="34" charset="0"/>
              </a:rPr>
              <a:t> Магазины мебели</a:t>
            </a:r>
            <a:br>
              <a:rPr lang="ru-RU" sz="2400" dirty="0">
                <a:solidFill>
                  <a:schemeClr val="bg1"/>
                </a:solidFill>
                <a:latin typeface="Calibri Light" pitchFamily="34" charset="0"/>
                <a:cs typeface="Aparajita" pitchFamily="34" charset="0"/>
              </a:rPr>
            </a:br>
            <a:r>
              <a:rPr lang="ru-RU" sz="2400" dirty="0">
                <a:solidFill>
                  <a:srgbClr val="FFC000"/>
                </a:solidFill>
                <a:latin typeface="Calibri Light" pitchFamily="34" charset="0"/>
                <a:cs typeface="Aparajita" pitchFamily="34" charset="0"/>
              </a:rPr>
              <a:t>•</a:t>
            </a:r>
            <a:r>
              <a:rPr lang="ru-RU" sz="2400" dirty="0">
                <a:solidFill>
                  <a:schemeClr val="bg1"/>
                </a:solidFill>
                <a:latin typeface="Calibri Light" pitchFamily="34" charset="0"/>
                <a:cs typeface="Aparajita" pitchFamily="34" charset="0"/>
              </a:rPr>
              <a:t> Ювелирные </a:t>
            </a:r>
            <a:r>
              <a:rPr lang="ru-RU" sz="2400" dirty="0" smtClean="0">
                <a:solidFill>
                  <a:schemeClr val="bg1"/>
                </a:solidFill>
                <a:latin typeface="Calibri Light" pitchFamily="34" charset="0"/>
                <a:cs typeface="Aparajita" pitchFamily="34" charset="0"/>
              </a:rPr>
              <a:t>магазины</a:t>
            </a:r>
            <a:br>
              <a:rPr lang="ru-RU" sz="2400" dirty="0" smtClean="0">
                <a:solidFill>
                  <a:schemeClr val="bg1"/>
                </a:solidFill>
                <a:latin typeface="Calibri Light" pitchFamily="34" charset="0"/>
                <a:cs typeface="Aparajita" pitchFamily="34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Calibri Light" pitchFamily="34" charset="0"/>
                <a:cs typeface="Aparajita" pitchFamily="34" charset="0"/>
              </a:rPr>
              <a:t>• Офисы </a:t>
            </a:r>
            <a:br>
              <a:rPr lang="ru-RU" sz="2400" dirty="0" smtClean="0">
                <a:solidFill>
                  <a:srgbClr val="FFC000"/>
                </a:solidFill>
                <a:latin typeface="Calibri Light" pitchFamily="34" charset="0"/>
                <a:cs typeface="Aparajita" pitchFamily="34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Calibri Light" pitchFamily="34" charset="0"/>
                <a:cs typeface="Aparajita" pitchFamily="34" charset="0"/>
              </a:rPr>
              <a:t>• Фитнес центры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Ринат\Desktop\Фото готовые для кита\маг.обув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" y="-2"/>
            <a:ext cx="7560095" cy="756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Ринат\Desktop\Маркетинг Кит ЛюменПром\фавин вверх пра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61263" y="6878240"/>
            <a:ext cx="683023" cy="6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561263" y="1264"/>
            <a:ext cx="0" cy="7560000"/>
          </a:xfrm>
          <a:prstGeom prst="line">
            <a:avLst/>
          </a:prstGeom>
          <a:ln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Ринат\Desktop\Маркетинг Кит ЛюменПром\фавин вверх пра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501" y="1264"/>
            <a:ext cx="683023" cy="6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33"/>
          <p:cNvSpPr/>
          <p:nvPr/>
        </p:nvSpPr>
        <p:spPr>
          <a:xfrm>
            <a:off x="-1167" y="-1"/>
            <a:ext cx="7562429" cy="7594330"/>
          </a:xfrm>
          <a:prstGeom prst="rect">
            <a:avLst/>
          </a:prstGeom>
          <a:solidFill>
            <a:srgbClr val="0C2037">
              <a:alpha val="8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755711" y="828303"/>
            <a:ext cx="60486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1800" dirty="0">
                <a:latin typeface="Calibri Light" pitchFamily="34" charset="0"/>
                <a:sym typeface="PT Sans"/>
              </a:rPr>
              <a:t>Крупные </a:t>
            </a:r>
            <a:r>
              <a:rPr lang="ru-RU" sz="1800" dirty="0" err="1" smtClean="0">
                <a:latin typeface="Calibri Light" pitchFamily="34" charset="0"/>
                <a:sym typeface="PT Sans"/>
              </a:rPr>
              <a:t>ритейлеры</a:t>
            </a:r>
            <a:r>
              <a:rPr lang="ru-RU" sz="1800" dirty="0" smtClean="0">
                <a:latin typeface="Calibri Light" pitchFamily="34" charset="0"/>
                <a:sym typeface="PT Sans"/>
              </a:rPr>
              <a:t> и </a:t>
            </a:r>
            <a:r>
              <a:rPr lang="ru-RU" sz="1800" dirty="0">
                <a:latin typeface="Calibri Light" pitchFamily="34" charset="0"/>
                <a:sym typeface="PT Sans"/>
              </a:rPr>
              <a:t>сетевые компании очень ответственно подходят к освещению своих магазинов </a:t>
            </a:r>
            <a:r>
              <a:rPr lang="ru-RU" sz="1800" dirty="0" err="1">
                <a:latin typeface="Calibri Light" pitchFamily="34" charset="0"/>
                <a:sym typeface="PT Sans"/>
              </a:rPr>
              <a:t>т.к</a:t>
            </a:r>
            <a:r>
              <a:rPr lang="ru-RU" sz="1800" dirty="0">
                <a:latin typeface="Calibri Light" pitchFamily="34" charset="0"/>
                <a:sym typeface="PT Sans"/>
              </a:rPr>
              <a:t> это напрямую влияет на </a:t>
            </a:r>
            <a:r>
              <a:rPr lang="ru-RU" sz="1800" dirty="0" smtClean="0">
                <a:latin typeface="Calibri Light" pitchFamily="34" charset="0"/>
                <a:sym typeface="PT Sans"/>
              </a:rPr>
              <a:t>продажи и </a:t>
            </a:r>
            <a:r>
              <a:rPr lang="ru-RU" sz="1800" dirty="0">
                <a:latin typeface="Calibri Light" pitchFamily="34" charset="0"/>
                <a:sym typeface="PT Sans"/>
              </a:rPr>
              <a:t>посещаемость магазина</a:t>
            </a:r>
            <a:r>
              <a:rPr lang="ru-RU" sz="1800" dirty="0" smtClean="0">
                <a:latin typeface="Calibri Light" pitchFamily="34" charset="0"/>
                <a:sym typeface="PT Sans"/>
              </a:rPr>
              <a:t>.</a:t>
            </a:r>
          </a:p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lang="ru-RU" sz="1800" dirty="0">
              <a:latin typeface="Calibri Light" pitchFamily="34" charset="0"/>
              <a:sym typeface="PT Sans"/>
            </a:endParaRPr>
          </a:p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1800" dirty="0" smtClean="0">
                <a:latin typeface="Calibri Light" pitchFamily="34" charset="0"/>
                <a:sym typeface="PT Sans"/>
              </a:rPr>
              <a:t>Владельцы </a:t>
            </a:r>
            <a:r>
              <a:rPr lang="ru-RU" sz="1800" dirty="0">
                <a:latin typeface="Calibri Light" pitchFamily="34" charset="0"/>
                <a:sym typeface="PT Sans"/>
              </a:rPr>
              <a:t>малого бизнеса часто игнорируют правила хорошего освещения своих помещений</a:t>
            </a:r>
            <a:r>
              <a:rPr lang="ru-RU" sz="1800" dirty="0" smtClean="0">
                <a:sym typeface="PT Sans"/>
              </a:rPr>
              <a:t>.</a:t>
            </a:r>
          </a:p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1800" dirty="0" smtClean="0">
                <a:sym typeface="PT Sans"/>
              </a:rPr>
              <a:t> </a:t>
            </a:r>
          </a:p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lang="ru-RU" sz="900" dirty="0" smtClean="0">
              <a:sym typeface="PT Sans"/>
            </a:endParaRPr>
          </a:p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lang="ru-RU" sz="900" dirty="0">
              <a:sym typeface="PT Sans"/>
            </a:endParaRPr>
          </a:p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lang="ru-RU" sz="900" dirty="0" smtClean="0">
              <a:sym typeface="PT Sans"/>
            </a:endParaRPr>
          </a:p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900" dirty="0" smtClean="0">
                <a:sym typeface="PT Sans"/>
              </a:rPr>
              <a:t/>
            </a:r>
            <a:br>
              <a:rPr lang="ru-RU" sz="900" dirty="0" smtClean="0">
                <a:sym typeface="PT Sans"/>
              </a:rPr>
            </a:br>
            <a:r>
              <a:rPr lang="ru-RU" sz="2400" b="1" dirty="0" smtClean="0">
                <a:solidFill>
                  <a:srgbClr val="FFC000"/>
                </a:solidFill>
                <a:latin typeface="Calibri Light" pitchFamily="34" charset="0"/>
                <a:cs typeface="Aparajita" pitchFamily="34" charset="0"/>
              </a:rPr>
              <a:t>Основные ошибки </a:t>
            </a:r>
            <a:r>
              <a:rPr lang="ru-RU" sz="2400" b="1" dirty="0" smtClean="0">
                <a:solidFill>
                  <a:schemeClr val="bg1"/>
                </a:solidFill>
                <a:latin typeface="Calibri Light" pitchFamily="34" charset="0"/>
                <a:cs typeface="Aparajita" pitchFamily="34" charset="0"/>
              </a:rPr>
              <a:t>которые допускают при выборе торгового освещения: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44286" y="721515"/>
            <a:ext cx="6195215" cy="611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50" b="1" dirty="0">
                <a:solidFill>
                  <a:schemeClr val="accent1">
                    <a:lumMod val="50000"/>
                  </a:schemeClr>
                </a:solidFill>
              </a:rPr>
              <a:t>• Дизайнер интерьера заложил светильник.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5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>Закладывают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</a:rPr>
              <a:t>светильники, не делая светотехнических 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>расчетов. Обращая внимание только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</a:rPr>
              <a:t>на дизайн светильника. </a:t>
            </a:r>
            <a:endParaRPr lang="ru-RU" sz="145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>Результат,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</a:rPr>
              <a:t>не достаточная освещенность на необходимых участках, лишнее потребление 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>электроэнергии и еще масса проблем. </a:t>
            </a:r>
          </a:p>
          <a:p>
            <a:endParaRPr lang="ru-RU" sz="145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45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50" b="1" dirty="0" smtClean="0">
                <a:solidFill>
                  <a:schemeClr val="accent1">
                    <a:lumMod val="50000"/>
                  </a:schemeClr>
                </a:solidFill>
              </a:rPr>
              <a:t>• Покупка светильников, ориентируясь на мощность в (</a:t>
            </a:r>
            <a:r>
              <a:rPr lang="en-US" sz="1450" b="1" dirty="0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ru-RU" sz="1450" b="1" dirty="0" smtClean="0">
                <a:solidFill>
                  <a:schemeClr val="accent1">
                    <a:lumMod val="50000"/>
                  </a:schemeClr>
                </a:solidFill>
              </a:rPr>
              <a:t>-Ваттах). 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>Часто фирменный светильник в 20 </a:t>
            </a:r>
            <a:r>
              <a:rPr lang="en-US" sz="1450" dirty="0" smtClean="0">
                <a:solidFill>
                  <a:schemeClr val="accent1">
                    <a:lumMod val="50000"/>
                  </a:schemeClr>
                </a:solidFill>
              </a:rPr>
              <a:t>W 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>светит намного эффективнее дешевого светильника в 35-40</a:t>
            </a:r>
            <a:r>
              <a:rPr lang="en-US" sz="1450" dirty="0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>.  Также много других показателей необходимо учитывать при выборе светодиодного светильника. Многие нечистые на руку производители завышают показатели. </a:t>
            </a:r>
          </a:p>
          <a:p>
            <a:endParaRPr lang="ru-RU" sz="145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45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50" b="1" dirty="0" smtClean="0">
                <a:solidFill>
                  <a:schemeClr val="accent1">
                    <a:lumMod val="50000"/>
                  </a:schemeClr>
                </a:solidFill>
              </a:rPr>
              <a:t>• Подбор аналога.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> Есть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</a:rPr>
              <a:t>проект освещения –  в целях экономии ищут аналог светильника по дизайну . Если есть требование сократить бюджет, этот надо делать грамотно, под каждый светильник должен быть свой светотехнический проект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sz="145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45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50" b="1" dirty="0" smtClean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ru-RU" sz="1450" b="1" dirty="0">
                <a:solidFill>
                  <a:schemeClr val="accent1">
                    <a:lumMod val="50000"/>
                  </a:schemeClr>
                </a:solidFill>
              </a:rPr>
              <a:t>Покупка очень </a:t>
            </a:r>
            <a:r>
              <a:rPr lang="ru-RU" sz="1450" b="1" dirty="0" smtClean="0">
                <a:solidFill>
                  <a:schemeClr val="accent1">
                    <a:lumMod val="50000"/>
                  </a:schemeClr>
                </a:solidFill>
              </a:rPr>
              <a:t>дешевых некачественных светильников - это не выгодно.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5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50" dirty="0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>изкий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</a:rPr>
              <a:t>коэффициент цветопередачи &lt;65-70 </a:t>
            </a:r>
            <a:r>
              <a:rPr lang="en-US" sz="1450" dirty="0">
                <a:solidFill>
                  <a:schemeClr val="accent1">
                    <a:lumMod val="50000"/>
                  </a:schemeClr>
                </a:solidFill>
              </a:rPr>
              <a:t>CRI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</a:rPr>
              <a:t>, это повлияет на привлекательность продукции в вашем магазине, что также плохо скажется на продажи. </a:t>
            </a:r>
            <a:br>
              <a:rPr lang="ru-RU" sz="145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>Дешевый драйвер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</a:rPr>
              <a:t>светильника будет давать радиопомехи в сети. </a:t>
            </a:r>
            <a:br>
              <a:rPr lang="ru-RU" sz="145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50" dirty="0">
                <a:solidFill>
                  <a:schemeClr val="accent1">
                    <a:lumMod val="50000"/>
                  </a:schemeClr>
                </a:solidFill>
              </a:rPr>
              <a:t>Пульсация(мерцание) незаметное глазу, влияет на самочувствие персонала. Не говоря о сроках службы дешевого света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86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Ринат\Desktop\Фото готовые для кита\магазин одежд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126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Ринат\Desktop\Маркетинг Кит ЛюменПром\фавин вверх пра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61263" y="6878240"/>
            <a:ext cx="683023" cy="6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561263" y="1264"/>
            <a:ext cx="0" cy="7560000"/>
          </a:xfrm>
          <a:prstGeom prst="line">
            <a:avLst/>
          </a:prstGeom>
          <a:ln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Ринат\Desktop\Маркетинг Кит ЛюменПром\фавин вверх пра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501" y="1264"/>
            <a:ext cx="683023" cy="6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33"/>
          <p:cNvSpPr/>
          <p:nvPr/>
        </p:nvSpPr>
        <p:spPr>
          <a:xfrm>
            <a:off x="8374" y="-33067"/>
            <a:ext cx="7562429" cy="7594330"/>
          </a:xfrm>
          <a:prstGeom prst="rect">
            <a:avLst/>
          </a:prstGeom>
          <a:solidFill>
            <a:srgbClr val="0C2037">
              <a:alpha val="8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755710" y="1188343"/>
            <a:ext cx="622948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000" dirty="0" smtClean="0">
                <a:latin typeface="Calibri Light" pitchFamily="34" charset="0"/>
                <a:sym typeface="PT Sans"/>
              </a:rPr>
              <a:t>Мы очень ответственно подходим к подбору светотехнического оборудования. Даже для небольших магазинов делаем подробный расчет освещения.</a:t>
            </a:r>
          </a:p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lang="ru-RU" sz="1800" dirty="0" smtClean="0">
              <a:latin typeface="Calibri Light" pitchFamily="34" charset="0"/>
              <a:sym typeface="PT Sans"/>
            </a:endParaRPr>
          </a:p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000" dirty="0" smtClean="0">
                <a:solidFill>
                  <a:srgbClr val="FFC000"/>
                </a:solidFill>
                <a:latin typeface="Calibri Light" pitchFamily="34" charset="0"/>
                <a:sym typeface="PT Sans"/>
              </a:rPr>
              <a:t>•</a:t>
            </a:r>
            <a:r>
              <a:rPr lang="ru-RU" sz="2000" dirty="0" smtClean="0">
                <a:latin typeface="Calibri Light" pitchFamily="34" charset="0"/>
                <a:sym typeface="PT Sans"/>
              </a:rPr>
              <a:t> Аудит </a:t>
            </a:r>
            <a:r>
              <a:rPr lang="ru-RU" sz="2000" dirty="0">
                <a:latin typeface="Calibri Light" pitchFamily="34" charset="0"/>
                <a:sym typeface="PT Sans"/>
              </a:rPr>
              <a:t>имеющегося освещения. </a:t>
            </a:r>
            <a:br>
              <a:rPr lang="ru-RU" sz="2000" dirty="0">
                <a:latin typeface="Calibri Light" pitchFamily="34" charset="0"/>
                <a:sym typeface="PT Sans"/>
              </a:rPr>
            </a:br>
            <a:r>
              <a:rPr lang="ru-RU" sz="2000" dirty="0" smtClean="0">
                <a:solidFill>
                  <a:srgbClr val="FFC000"/>
                </a:solidFill>
                <a:latin typeface="Calibri Light" pitchFamily="34" charset="0"/>
                <a:sym typeface="PT Sans"/>
              </a:rPr>
              <a:t>•</a:t>
            </a:r>
            <a:r>
              <a:rPr lang="ru-RU" sz="2000" dirty="0" smtClean="0">
                <a:latin typeface="Calibri Light" pitchFamily="34" charset="0"/>
                <a:sym typeface="PT Sans"/>
              </a:rPr>
              <a:t> Предлагаем </a:t>
            </a:r>
            <a:r>
              <a:rPr lang="ru-RU" sz="2000" dirty="0">
                <a:latin typeface="Calibri Light" pitchFamily="34" charset="0"/>
                <a:sym typeface="PT Sans"/>
              </a:rPr>
              <a:t>варианты по улучшению.</a:t>
            </a:r>
            <a:br>
              <a:rPr lang="ru-RU" sz="2000" dirty="0">
                <a:latin typeface="Calibri Light" pitchFamily="34" charset="0"/>
                <a:sym typeface="PT Sans"/>
              </a:rPr>
            </a:br>
            <a:r>
              <a:rPr lang="ru-RU" sz="2000" dirty="0" smtClean="0">
                <a:solidFill>
                  <a:srgbClr val="FFC000"/>
                </a:solidFill>
                <a:latin typeface="Calibri Light" pitchFamily="34" charset="0"/>
                <a:sym typeface="PT Sans"/>
              </a:rPr>
              <a:t>•</a:t>
            </a:r>
            <a:r>
              <a:rPr lang="ru-RU" sz="2000" dirty="0" smtClean="0">
                <a:latin typeface="Calibri Light" pitchFamily="34" charset="0"/>
                <a:sym typeface="PT Sans"/>
              </a:rPr>
              <a:t> Подбор </a:t>
            </a:r>
            <a:r>
              <a:rPr lang="ru-RU" sz="2000" dirty="0">
                <a:latin typeface="Calibri Light" pitchFamily="34" charset="0"/>
                <a:sym typeface="PT Sans"/>
              </a:rPr>
              <a:t>светового </a:t>
            </a:r>
            <a:r>
              <a:rPr lang="ru-RU" sz="2000" dirty="0" smtClean="0">
                <a:latin typeface="Calibri Light" pitchFamily="34" charset="0"/>
                <a:sym typeface="PT Sans"/>
              </a:rPr>
              <a:t>оборудования</a:t>
            </a:r>
            <a:endParaRPr lang="ru-RU" sz="900" dirty="0" smtClean="0">
              <a:sym typeface="PT Sans"/>
            </a:endParaRPr>
          </a:p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900" dirty="0">
                <a:sym typeface="PT Sans"/>
              </a:rPr>
              <a:t/>
            </a:r>
            <a:br>
              <a:rPr lang="ru-RU" sz="900" dirty="0">
                <a:sym typeface="PT Sans"/>
              </a:rPr>
            </a:br>
            <a:r>
              <a:rPr lang="ru-RU" sz="900" dirty="0" smtClean="0">
                <a:sym typeface="PT Sans"/>
              </a:rPr>
              <a:t/>
            </a:r>
            <a:br>
              <a:rPr lang="ru-RU" sz="900" dirty="0" smtClean="0">
                <a:sym typeface="PT Sans"/>
              </a:rPr>
            </a:br>
            <a:r>
              <a:rPr lang="ru-RU" sz="2400" b="1" dirty="0" smtClean="0">
                <a:solidFill>
                  <a:srgbClr val="FFC000"/>
                </a:solidFill>
                <a:latin typeface="Calibri Light" pitchFamily="34" charset="0"/>
                <a:cs typeface="Aparajita" pitchFamily="34" charset="0"/>
              </a:rPr>
              <a:t/>
            </a:r>
            <a:br>
              <a:rPr lang="ru-RU" sz="2400" b="1" dirty="0" smtClean="0">
                <a:solidFill>
                  <a:srgbClr val="FFC000"/>
                </a:solidFill>
                <a:latin typeface="Calibri Light" pitchFamily="34" charset="0"/>
                <a:cs typeface="Aparajita" pitchFamily="34" charset="0"/>
              </a:rPr>
            </a:br>
            <a:endParaRPr lang="ru-RU" sz="2400" b="1" dirty="0" smtClean="0">
              <a:solidFill>
                <a:srgbClr val="FFC000"/>
              </a:solidFill>
              <a:latin typeface="Calibri Light" pitchFamily="34" charset="0"/>
              <a:cs typeface="Aparajita" pitchFamily="34" charset="0"/>
            </a:endParaRPr>
          </a:p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000" dirty="0" smtClean="0">
                <a:solidFill>
                  <a:schemeClr val="bg1"/>
                </a:solidFill>
                <a:latin typeface="Calibri Light" pitchFamily="34" charset="0"/>
                <a:cs typeface="Aparajita" pitchFamily="34" charset="0"/>
              </a:rPr>
              <a:t>В отличии от обычных общественных помещений коммерческие объекты необходимо рассчитывать с учетом вертикальных плоскостей.</a:t>
            </a:r>
            <a:br>
              <a:rPr lang="ru-RU" sz="2000" dirty="0" smtClean="0">
                <a:solidFill>
                  <a:schemeClr val="bg1"/>
                </a:solidFill>
                <a:latin typeface="Calibri Light" pitchFamily="34" charset="0"/>
                <a:cs typeface="Aparajita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alibri Light" pitchFamily="34" charset="0"/>
                <a:cs typeface="Aparajita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Calibri Light" pitchFamily="34" charset="0"/>
                <a:cs typeface="Aparajita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alibri Light" pitchFamily="34" charset="0"/>
                <a:cs typeface="Aparajita" pitchFamily="34" charset="0"/>
              </a:rPr>
              <a:t>Из-за низкой квалификации сотрудников Многие компании делают светотехнический расчет только в одной плоскости, не учитывая что торговое освещение это в первую очередь акцентный свет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Ринат\Desktop\ф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909" y="337841"/>
            <a:ext cx="6841316" cy="42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Ринат\Desktop\Фото готовые для кита\Светотехнический расчет\ae2ad0ed1239191c3726d6886c86ff2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35" y="4827820"/>
            <a:ext cx="2351419" cy="235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Ринат\Desktop\Фото готовые для кита\Светотехнический расчет\382495478d797a677140111fe1ae92b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5838" y="5089635"/>
            <a:ext cx="2063387" cy="206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Ринат\Desktop\Фото готовые для кита\Светотехнический расчет\cb71ee9d8eacbafd1f2cf6a63931f47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909" y="4967381"/>
            <a:ext cx="2185641" cy="218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3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Ринат\Desktop\Фото готовые для кита\магазин одежд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1263" cy="75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Ринат\Desktop\Маркетинг Кит ЛюменПром\фавин вверх пра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61263" y="6878240"/>
            <a:ext cx="683023" cy="6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561263" y="1264"/>
            <a:ext cx="0" cy="7560000"/>
          </a:xfrm>
          <a:prstGeom prst="line">
            <a:avLst/>
          </a:prstGeom>
          <a:ln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Ринат\Desktop\Маркетинг Кит ЛюменПром\фавин вверх пра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501" y="1264"/>
            <a:ext cx="683023" cy="6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33"/>
          <p:cNvSpPr/>
          <p:nvPr/>
        </p:nvSpPr>
        <p:spPr>
          <a:xfrm>
            <a:off x="8374" y="-33067"/>
            <a:ext cx="7562429" cy="7594330"/>
          </a:xfrm>
          <a:prstGeom prst="rect">
            <a:avLst/>
          </a:prstGeom>
          <a:solidFill>
            <a:srgbClr val="0C2037">
              <a:alpha val="8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755710" y="1188343"/>
            <a:ext cx="622948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000" dirty="0" smtClean="0">
                <a:latin typeface="Calibri Light" pitchFamily="34" charset="0"/>
                <a:sym typeface="PT Sans"/>
              </a:rPr>
              <a:t>Наша компания имеет </a:t>
            </a:r>
          </a:p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000" b="1" dirty="0" smtClean="0">
                <a:solidFill>
                  <a:srgbClr val="FFC000"/>
                </a:solidFill>
                <a:latin typeface="Calibri Light" pitchFamily="34" charset="0"/>
                <a:sym typeface="PT Sans"/>
              </a:rPr>
              <a:t>более 35  прямых дилерских контрактов </a:t>
            </a:r>
          </a:p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000" dirty="0" smtClean="0">
                <a:latin typeface="Calibri Light" pitchFamily="34" charset="0"/>
                <a:sym typeface="PT Sans"/>
              </a:rPr>
              <a:t>с ведущими производителями и </a:t>
            </a:r>
            <a:r>
              <a:rPr lang="ru-RU" sz="2000" dirty="0" err="1" smtClean="0">
                <a:latin typeface="Calibri Light" pitchFamily="34" charset="0"/>
                <a:sym typeface="PT Sans"/>
              </a:rPr>
              <a:t>дистерьбютерами</a:t>
            </a:r>
            <a:r>
              <a:rPr lang="ru-RU" sz="2000" dirty="0" smtClean="0">
                <a:latin typeface="Calibri Light" pitchFamily="34" charset="0"/>
                <a:sym typeface="PT Sans"/>
              </a:rPr>
              <a:t> светотехники и систем управления освещения.</a:t>
            </a:r>
          </a:p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000" dirty="0" smtClean="0">
                <a:latin typeface="Calibri Light" pitchFamily="34" charset="0"/>
                <a:sym typeface="PT Sans"/>
              </a:rPr>
              <a:t/>
            </a:r>
            <a:br>
              <a:rPr lang="ru-RU" sz="2000" dirty="0" smtClean="0">
                <a:latin typeface="Calibri Light" pitchFamily="34" charset="0"/>
                <a:sym typeface="PT Sans"/>
              </a:rPr>
            </a:br>
            <a:r>
              <a:rPr lang="ru-RU" sz="2000" dirty="0" smtClean="0">
                <a:latin typeface="Calibri Light" pitchFamily="34" charset="0"/>
                <a:sym typeface="PT Sans"/>
              </a:rPr>
              <a:t>Гарант лучший цены и правильного подбора. Поставим оборудование которое точно справится с поставленной задачей освещения. </a:t>
            </a:r>
          </a:p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000" dirty="0" smtClean="0">
                <a:latin typeface="Calibri Light" pitchFamily="34" charset="0"/>
                <a:sym typeface="PT Sans"/>
              </a:rPr>
              <a:t/>
            </a:r>
            <a:br>
              <a:rPr lang="ru-RU" sz="2000" dirty="0" smtClean="0">
                <a:latin typeface="Calibri Light" pitchFamily="34" charset="0"/>
                <a:sym typeface="PT Sans"/>
              </a:rPr>
            </a:br>
            <a:endParaRPr lang="ru-RU" sz="2000" dirty="0" smtClean="0">
              <a:latin typeface="Calibri Light" pitchFamily="34" charset="0"/>
              <a:sym typeface="PT Sans"/>
            </a:endParaRPr>
          </a:p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lang="ru-RU" sz="2000" dirty="0">
              <a:latin typeface="Calibri Light" pitchFamily="34" charset="0"/>
              <a:sym typeface="PT Sans"/>
            </a:endParaRPr>
          </a:p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lang="ru-RU" sz="2000" dirty="0" smtClean="0">
              <a:latin typeface="Calibri Light" pitchFamily="34" charset="0"/>
              <a:sym typeface="PT Sans"/>
            </a:endParaRPr>
          </a:p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2000" b="1" dirty="0" smtClean="0">
                <a:solidFill>
                  <a:srgbClr val="FFC000"/>
                </a:solidFill>
                <a:latin typeface="Calibri Light" pitchFamily="34" charset="0"/>
                <a:sym typeface="PT Sans"/>
              </a:rPr>
              <a:t>• Важно</a:t>
            </a:r>
            <a:r>
              <a:rPr lang="ru-RU" sz="2000" dirty="0" smtClean="0">
                <a:latin typeface="Calibri Light" pitchFamily="34" charset="0"/>
                <a:sym typeface="PT Sans"/>
              </a:rPr>
              <a:t/>
            </a:r>
            <a:br>
              <a:rPr lang="ru-RU" sz="2000" dirty="0" smtClean="0">
                <a:latin typeface="Calibri Light" pitchFamily="34" charset="0"/>
                <a:sym typeface="PT Sans"/>
              </a:rPr>
            </a:br>
            <a:r>
              <a:rPr lang="ru-RU" sz="2000" dirty="0" smtClean="0">
                <a:solidFill>
                  <a:schemeClr val="bg1"/>
                </a:solidFill>
                <a:latin typeface="Calibri Light" pitchFamily="34" charset="0"/>
                <a:sym typeface="PT Sans"/>
              </a:rPr>
              <a:t>Большинство производителей будет стремится поставить вам свое оборудование, даже если оно вам не особо подходит. </a:t>
            </a:r>
          </a:p>
        </p:txBody>
      </p:sp>
      <p:pic>
        <p:nvPicPr>
          <p:cNvPr id="2050" name="Picture 2" descr="C:\Users\Ринат\Desktop\ф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909" y="337841"/>
            <a:ext cx="6841316" cy="42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Ринат\Desktop\Фото готовые для кита\Светотехнический расчет\ae2ad0ed1239191c3726d6886c86ff2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935" y="4827820"/>
            <a:ext cx="2351419" cy="235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Ринат\Desktop\Фото готовые для кита\Светотехнический расчет\382495478d797a677140111fe1ae92b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5838" y="5089635"/>
            <a:ext cx="2063387" cy="206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Ринат\Desktop\Фото готовые для кита\Светотехнический расчет\cb71ee9d8eacbafd1f2cf6a63931f47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909" y="4967381"/>
            <a:ext cx="2185641" cy="218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711" y="422677"/>
            <a:ext cx="3892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Calibri Light" pitchFamily="34" charset="0"/>
                <a:cs typeface="Aparajita" pitchFamily="34" charset="0"/>
              </a:rPr>
              <a:t>Ассортимент продукции: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619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Ринат\Desktop\Фото готовые для кита\маг.обув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" y="-2"/>
            <a:ext cx="7560095" cy="756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Ринат\Desktop\Маркетинг Кит ЛюменПром\фавин вверх пра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61263" y="6878240"/>
            <a:ext cx="683023" cy="6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561263" y="1264"/>
            <a:ext cx="0" cy="7560000"/>
          </a:xfrm>
          <a:prstGeom prst="line">
            <a:avLst/>
          </a:prstGeom>
          <a:ln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Ринат\Desktop\Маркетинг Кит ЛюменПром\фавин вверх пра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501" y="1264"/>
            <a:ext cx="683023" cy="68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33"/>
          <p:cNvSpPr/>
          <p:nvPr/>
        </p:nvSpPr>
        <p:spPr>
          <a:xfrm>
            <a:off x="-1167" y="-1"/>
            <a:ext cx="7562429" cy="7594330"/>
          </a:xfrm>
          <a:prstGeom prst="rect">
            <a:avLst/>
          </a:prstGeom>
          <a:solidFill>
            <a:srgbClr val="0C2037">
              <a:alpha val="8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755711" y="828303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1800" dirty="0" smtClean="0">
                <a:latin typeface="Calibri Light" pitchFamily="34" charset="0"/>
                <a:sym typeface="PT Sans"/>
              </a:rPr>
              <a:t>Мы очень ответственно подходим</a:t>
            </a:r>
            <a:endParaRPr lang="ru-RU" sz="1800" dirty="0" smtClean="0">
              <a:sym typeface="PT Sans"/>
            </a:endParaRPr>
          </a:p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1800" dirty="0" smtClean="0">
                <a:sym typeface="PT Sans"/>
              </a:rPr>
              <a:t> </a:t>
            </a:r>
          </a:p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lang="ru-RU" sz="900" dirty="0" smtClean="0">
              <a:sym typeface="PT Sans"/>
            </a:endParaRPr>
          </a:p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lang="ru-RU" sz="900" dirty="0">
              <a:sym typeface="PT Sans"/>
            </a:endParaRPr>
          </a:p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 lang="ru-RU" sz="900" dirty="0" smtClean="0">
              <a:sym typeface="PT Sans"/>
            </a:endParaRPr>
          </a:p>
          <a:p>
            <a:pPr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r>
              <a:rPr lang="ru-RU" sz="900" dirty="0" smtClean="0">
                <a:sym typeface="PT Sans"/>
              </a:rPr>
              <a:t/>
            </a:r>
            <a:br>
              <a:rPr lang="ru-RU" sz="900" dirty="0" smtClean="0">
                <a:sym typeface="PT Sans"/>
              </a:rPr>
            </a:br>
            <a:r>
              <a:rPr lang="ru-RU" sz="2400" b="1" dirty="0" smtClean="0">
                <a:solidFill>
                  <a:srgbClr val="FFC000"/>
                </a:solidFill>
                <a:latin typeface="Calibri Light" pitchFamily="34" charset="0"/>
                <a:cs typeface="Aparajita" pitchFamily="34" charset="0"/>
              </a:rPr>
              <a:t>Основные ошибки </a:t>
            </a:r>
            <a:r>
              <a:rPr lang="ru-RU" sz="2400" b="1" dirty="0" smtClean="0">
                <a:solidFill>
                  <a:schemeClr val="bg1"/>
                </a:solidFill>
                <a:latin typeface="Calibri Light" pitchFamily="34" charset="0"/>
                <a:cs typeface="Aparajita" pitchFamily="34" charset="0"/>
              </a:rPr>
              <a:t>которые допускают при выборе торгового освещения: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44286" y="721515"/>
            <a:ext cx="6195215" cy="611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50" b="1" dirty="0">
                <a:solidFill>
                  <a:schemeClr val="accent1">
                    <a:lumMod val="50000"/>
                  </a:schemeClr>
                </a:solidFill>
              </a:rPr>
              <a:t>• Дизайнер интерьера заложил светильник.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5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>Закладывают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</a:rPr>
              <a:t>светильники, не делая светотехнических 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>расчетов. Обращая внимание только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</a:rPr>
              <a:t>на дизайн светильника. </a:t>
            </a:r>
            <a:endParaRPr lang="ru-RU" sz="145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>Результат,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</a:rPr>
              <a:t>не достаточная освещенность на необходимых участках, лишнее потребление 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>электроэнергии и еще масса проблем. </a:t>
            </a:r>
          </a:p>
          <a:p>
            <a:endParaRPr lang="ru-RU" sz="145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45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50" b="1" dirty="0" smtClean="0">
                <a:solidFill>
                  <a:schemeClr val="accent1">
                    <a:lumMod val="50000"/>
                  </a:schemeClr>
                </a:solidFill>
              </a:rPr>
              <a:t>• Покупка светильников, ориентируясь на мощность в (</a:t>
            </a:r>
            <a:r>
              <a:rPr lang="en-US" sz="1450" b="1" dirty="0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ru-RU" sz="1450" b="1" dirty="0" smtClean="0">
                <a:solidFill>
                  <a:schemeClr val="accent1">
                    <a:lumMod val="50000"/>
                  </a:schemeClr>
                </a:solidFill>
              </a:rPr>
              <a:t>-Ваттах). 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>Часто фирменный светильник в 20 </a:t>
            </a:r>
            <a:r>
              <a:rPr lang="en-US" sz="1450" dirty="0" smtClean="0">
                <a:solidFill>
                  <a:schemeClr val="accent1">
                    <a:lumMod val="50000"/>
                  </a:schemeClr>
                </a:solidFill>
              </a:rPr>
              <a:t>W 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>светит намного эффективнее дешевого светильника в 35-40</a:t>
            </a:r>
            <a:r>
              <a:rPr lang="en-US" sz="1450" dirty="0" smtClean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>.  Также много других показателей необходимо учитывать при выборе светодиодного светильника. Многие нечистые на руку производители завышают показатели. </a:t>
            </a:r>
          </a:p>
          <a:p>
            <a:endParaRPr lang="ru-RU" sz="145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45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50" b="1" dirty="0" smtClean="0">
                <a:solidFill>
                  <a:schemeClr val="accent1">
                    <a:lumMod val="50000"/>
                  </a:schemeClr>
                </a:solidFill>
              </a:rPr>
              <a:t>• Подбор аналога.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> Есть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</a:rPr>
              <a:t>проект освещения –  в целях экономии ищут аналог светильника по дизайну . Если есть требование сократить бюджет, этот надо делать грамотно, под каждый светильник должен быть свой светотехнический проект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sz="145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45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50" b="1" dirty="0" smtClean="0">
                <a:solidFill>
                  <a:schemeClr val="accent1">
                    <a:lumMod val="50000"/>
                  </a:schemeClr>
                </a:solidFill>
              </a:rPr>
              <a:t>• </a:t>
            </a:r>
            <a:r>
              <a:rPr lang="ru-RU" sz="1450" b="1" dirty="0">
                <a:solidFill>
                  <a:schemeClr val="accent1">
                    <a:lumMod val="50000"/>
                  </a:schemeClr>
                </a:solidFill>
              </a:rPr>
              <a:t>Покупка очень </a:t>
            </a:r>
            <a:r>
              <a:rPr lang="ru-RU" sz="1450" b="1" dirty="0" smtClean="0">
                <a:solidFill>
                  <a:schemeClr val="accent1">
                    <a:lumMod val="50000"/>
                  </a:schemeClr>
                </a:solidFill>
              </a:rPr>
              <a:t>дешевых некачественных светильников - это не выгодно.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5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50" dirty="0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>изкий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</a:rPr>
              <a:t>коэффициент цветопередачи &lt;65-70 </a:t>
            </a:r>
            <a:r>
              <a:rPr lang="en-US" sz="1450" dirty="0">
                <a:solidFill>
                  <a:schemeClr val="accent1">
                    <a:lumMod val="50000"/>
                  </a:schemeClr>
                </a:solidFill>
              </a:rPr>
              <a:t>CRI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</a:rPr>
              <a:t>, это повлияет на привлекательность продукции в вашем магазине, что также плохо скажется на продажи. </a:t>
            </a:r>
            <a:br>
              <a:rPr lang="ru-RU" sz="145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>Дешевый драйвер </a:t>
            </a:r>
            <a:r>
              <a:rPr lang="ru-RU" sz="1450" dirty="0">
                <a:solidFill>
                  <a:schemeClr val="accent1">
                    <a:lumMod val="50000"/>
                  </a:schemeClr>
                </a:solidFill>
              </a:rPr>
              <a:t>светильника будет давать радиопомехи в сети. </a:t>
            </a:r>
            <a:br>
              <a:rPr lang="ru-RU" sz="145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50" dirty="0">
                <a:solidFill>
                  <a:schemeClr val="accent1">
                    <a:lumMod val="50000"/>
                  </a:schemeClr>
                </a:solidFill>
              </a:rPr>
              <a:t>Пульсация(мерцание) незаметное глазу, влияет на самочувствие персонала. Не говоря о сроках службы дешевого света</a:t>
            </a:r>
            <a:r>
              <a:rPr lang="ru-RU" sz="145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47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Ринат\Desktop\Маркетинг Кит ЛюменПром\89492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17" y="0"/>
            <a:ext cx="15142741" cy="757137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561263" y="1264"/>
            <a:ext cx="0" cy="7560000"/>
          </a:xfrm>
          <a:prstGeom prst="line">
            <a:avLst/>
          </a:prstGeom>
          <a:ln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33"/>
          <p:cNvSpPr/>
          <p:nvPr/>
        </p:nvSpPr>
        <p:spPr>
          <a:xfrm>
            <a:off x="7523692" y="0"/>
            <a:ext cx="7596889" cy="7559999"/>
          </a:xfrm>
          <a:prstGeom prst="rect">
            <a:avLst/>
          </a:prstGeom>
          <a:solidFill>
            <a:srgbClr val="0C2037">
              <a:alpha val="7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9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555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5886</TotalTime>
  <Words>127</Words>
  <Application>Microsoft Office PowerPoint</Application>
  <PresentationFormat>Произвольный</PresentationFormat>
  <Paragraphs>54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Ринат</dc:creator>
  <cp:lastModifiedBy>Ринат</cp:lastModifiedBy>
  <cp:revision>63</cp:revision>
  <dcterms:created xsi:type="dcterms:W3CDTF">2018-02-15T13:54:36Z</dcterms:created>
  <dcterms:modified xsi:type="dcterms:W3CDTF">2018-10-24T08:55:22Z</dcterms:modified>
</cp:coreProperties>
</file>