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60" r:id="rId4"/>
    <p:sldId id="261" r:id="rId5"/>
    <p:sldId id="262" r:id="rId6"/>
    <p:sldId id="270" r:id="rId7"/>
    <p:sldId id="264" r:id="rId8"/>
    <p:sldId id="271" r:id="rId9"/>
    <p:sldId id="263" r:id="rId10"/>
    <p:sldId id="265" r:id="rId11"/>
    <p:sldId id="267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5FA39-7101-46FA-B311-A17D4B066046}" type="datetimeFigureOut">
              <a:rPr lang="en-US" smtClean="0"/>
              <a:t>6/6/2016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4EE0E-FC17-42E1-81ED-D7C2C7093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1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Цель нашего доклада попытаться повысить уровень взаимной информированности нас, как разработчиков и производителей, и Вас, как пользователей нашей продукции.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4EE0E-FC17-42E1-81ED-D7C2C70937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46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Примером эффективного использования возможностей спектральных</a:t>
            </a:r>
            <a:r>
              <a:rPr lang="ru-RU" baseline="0" dirty="0" smtClean="0"/>
              <a:t> измерений и творческого подхода к решению фотометрических задач являются различные модификации серийного спектрофотометра ТКА-ВД, под общим названием «ТКА-Спектр».</a:t>
            </a:r>
            <a:r>
              <a:rPr lang="en-US" baseline="0" dirty="0" smtClean="0"/>
              <a:t> </a:t>
            </a:r>
            <a:r>
              <a:rPr lang="ru-RU" baseline="0" dirty="0" smtClean="0"/>
              <a:t>На четко сформулированный агротехниками запрос на измерение </a:t>
            </a:r>
            <a:r>
              <a:rPr lang="ru-RU" baseline="0" dirty="0" err="1" smtClean="0"/>
              <a:t>фотосинтетически</a:t>
            </a:r>
            <a:r>
              <a:rPr lang="ru-RU" baseline="0" dirty="0" smtClean="0"/>
              <a:t> активной радиации (ФАР) для контроля </a:t>
            </a:r>
            <a:r>
              <a:rPr lang="ru-RU" baseline="0" dirty="0" err="1" smtClean="0"/>
              <a:t>досветки</a:t>
            </a:r>
            <a:r>
              <a:rPr lang="ru-RU" baseline="0" dirty="0" smtClean="0"/>
              <a:t> выращиваемых в теплицах </a:t>
            </a:r>
            <a:r>
              <a:rPr lang="ru-RU" baseline="0" dirty="0" err="1" smtClean="0"/>
              <a:t>сельхозкультур</a:t>
            </a:r>
            <a:r>
              <a:rPr lang="ru-RU" baseline="0" dirty="0" smtClean="0"/>
              <a:t> нами создан уникальный прибор на основе специального метрологического обеспечения соответствующий  условиям проведения измерений.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4EE0E-FC17-42E1-81ED-D7C2C709374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63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Жесткие требования по сертификации средств измерений имели основания в смутные годы, когда советская фотометрическая школа растворялась, а частные компании не имели соответствующего опыта и современного оборудования. Сегодня задача создания требуемого прибора не может решаться, как прежде, годами.  Появляется потребность – мы готовы ее оперативно реализовать в виде</a:t>
            </a:r>
            <a:r>
              <a:rPr lang="ru-RU" baseline="0" dirty="0" smtClean="0"/>
              <a:t> </a:t>
            </a:r>
            <a:r>
              <a:rPr lang="ru-RU" baseline="0" smtClean="0"/>
              <a:t>готового прибора.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4EE0E-FC17-42E1-81ED-D7C2C709374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2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продукция нашего предприятия в той или иной степени знакома большинству, если не всем, присутствующим. 25</a:t>
            </a:r>
            <a:r>
              <a:rPr lang="ru-RU" baseline="0" dirty="0" smtClean="0"/>
              <a:t> лет назад мы начали разработку и производство фотометрических приборов. И сегодня это направление остается основным, ведущем на предприятии, которое выпустило более 40 тысяч приборов, которые используются во всех регионах России и в 16 зарубежных странах 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4EE0E-FC17-42E1-81ED-D7C2C70937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52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Можно считать удачей, что в самом начале деятельности нас привлекли к решению актуальной задачи – созданию измерителя видимого и ультрафиолетового излучения для ведущих музеев страны. В состав рабочей группы вошли специалисты Русского музея, Эрмитажа, Третьяковской галереи, библиотеки Академии наук и Российской Национальной библиотеки. Для более</a:t>
            </a:r>
            <a:r>
              <a:rPr lang="ru-RU" baseline="0" dirty="0" smtClean="0"/>
              <a:t> эффективного использования исследования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4EE0E-FC17-42E1-81ED-D7C2C70937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50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Основные типы фотометрические приборы линейки ТКА Отметить ПКМ 02 как разработанный параллельно</a:t>
            </a:r>
            <a:r>
              <a:rPr lang="ru-RU" baseline="0" dirty="0" smtClean="0"/>
              <a:t> с </a:t>
            </a:r>
            <a:r>
              <a:rPr lang="ru-RU" baseline="0" dirty="0" err="1" smtClean="0"/>
              <a:t>САНПиНом</a:t>
            </a:r>
            <a:r>
              <a:rPr lang="ru-RU" baseline="0" dirty="0" smtClean="0"/>
              <a:t>. Остальные в соответствии с действующими нормативными документами.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4EE0E-FC17-42E1-81ED-D7C2C70937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54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Внешний вид приборов менялся,</a:t>
            </a:r>
            <a:r>
              <a:rPr lang="ru-RU" baseline="0" dirty="0" smtClean="0"/>
              <a:t> метрология всегда поддерживалась на высоком уровне, в том числе, за счет делового сотрудничества с ВНИИОФИ и Тест – Санкт-Петербург</a:t>
            </a:r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4EE0E-FC17-42E1-81ED-D7C2C70937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7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Остановимся</a:t>
            </a:r>
            <a:r>
              <a:rPr lang="ru-RU" baseline="0" dirty="0" smtClean="0"/>
              <a:t> на фотометрии УФ-излучения. </a:t>
            </a:r>
            <a:r>
              <a:rPr lang="ru-RU" dirty="0" smtClean="0"/>
              <a:t>На слайде показана</a:t>
            </a:r>
            <a:r>
              <a:rPr lang="ru-RU" baseline="0" dirty="0" smtClean="0"/>
              <a:t> спектральная чувствительность, характерная для большинства выпускаемых радиометров. Принятая методика приведения характеристик фотометрических приборов к П-образному виду, не только трудно реализуемой, но, по нашему мнению, не способствует получению результатов измерений соответствующих физиологическому воздействию </a:t>
            </a:r>
            <a:r>
              <a:rPr lang="ru-RU" baseline="0" dirty="0" err="1" smtClean="0"/>
              <a:t>изл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4EE0E-FC17-42E1-81ED-D7C2C70937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10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Например, представленная на слайде спектральная чувствительность УФ-радиометров показывает их близкое подобие кривой</a:t>
            </a:r>
            <a:r>
              <a:rPr lang="ru-RU" baseline="0" dirty="0" smtClean="0"/>
              <a:t> бактерицидной эффективности. </a:t>
            </a:r>
            <a:r>
              <a:rPr lang="ru-RU" dirty="0" smtClean="0"/>
              <a:t>То есть возможно более точно оценить облученность создаваемую источниками УФ-С к бактерицидной эффективности, по сравнению с приведением к П-образной кривой. То же можно наблюдать и для других спектральных диапазонов и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эфф</a:t>
            </a:r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4EE0E-FC17-42E1-81ED-D7C2C70937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8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слайде показано спектральное распределение излучения лампы низкого давления и спектральная чувствительность бактерицидной</a:t>
            </a:r>
            <a:r>
              <a:rPr lang="ru-RU" baseline="0" dirty="0" smtClean="0"/>
              <a:t> эффективности. Видно, что П-образная оценка не отражает сущности процесса, хотя  и создает единообразие или единство измерений.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4EE0E-FC17-42E1-81ED-D7C2C709374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13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значительной степени улучшает ситуацию применение УФ-радиометров со спектральным измерением излучения. Такие</a:t>
            </a:r>
            <a:r>
              <a:rPr lang="ru-RU" baseline="0" dirty="0" smtClean="0"/>
              <a:t> измерения позволяют пересчитать измеренное спектральное распределение излучения</a:t>
            </a:r>
            <a:r>
              <a:rPr lang="ru-RU" dirty="0" smtClean="0"/>
              <a:t> источника</a:t>
            </a:r>
            <a:r>
              <a:rPr lang="ru-RU" baseline="0" dirty="0" smtClean="0"/>
              <a:t> к любой заданной спектральной функции. Такие приборы имеют более сложную конструкцию, высокую стоимость. Это вероятно является причиной отсутствия интереса у пользователей. Процедура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14EE0E-FC17-42E1-81ED-D7C2C709374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13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AFFB-13D9-4449-AE68-484F5FC92604}" type="datetime1">
              <a:rPr lang="ru-RU" smtClean="0"/>
              <a:t>06.06.2016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Научно-техническое предприятие "ТКА"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25D3-53D4-4BB8-AA5B-3713C2BDC7F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34D3-DCC4-44B0-B434-B2E2AC5FDA1E}" type="datetime1">
              <a:rPr lang="ru-RU" smtClean="0"/>
              <a:t>06.06.2016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Научно-техническое предприятие "ТКА"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25D3-53D4-4BB8-AA5B-3713C2BDC7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912A-61DB-45E7-8ADA-430A9982E06B}" type="datetime1">
              <a:rPr lang="ru-RU" smtClean="0"/>
              <a:t>06.06.2016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Научно-техническое предприятие "ТКА"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25D3-53D4-4BB8-AA5B-3713C2BDC7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F8AD-7E8E-4C9C-9882-D17DDDD4010A}" type="datetime1">
              <a:rPr lang="ru-RU" smtClean="0"/>
              <a:t>06.06.2016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Научно-техническое предприятие "ТКА"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25D3-53D4-4BB8-AA5B-3713C2BDC7F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E7D71-B27E-4F94-9B05-4233C9C56539}" type="datetime1">
              <a:rPr lang="ru-RU" smtClean="0"/>
              <a:t>06.06.2016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Научно-техническое предприятие "ТКА"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25D3-53D4-4BB8-AA5B-3713C2BDC7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B21B-138E-43C7-B17D-80742090EBAB}" type="datetime1">
              <a:rPr lang="ru-RU" smtClean="0"/>
              <a:t>06.06.2016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Научно-техническое предприятие "ТКА"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25D3-53D4-4BB8-AA5B-3713C2BDC7F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6BFB9-92D2-4327-94A0-66E37047CA75}" type="datetime1">
              <a:rPr lang="ru-RU" smtClean="0"/>
              <a:t>06.06.2016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Научно-техническое предприятие "ТКА"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25D3-53D4-4BB8-AA5B-3713C2BDC7F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564DE-EDE5-4250-B55F-A5973D899D45}" type="datetime1">
              <a:rPr lang="ru-RU" smtClean="0"/>
              <a:t>06.06.2016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Научно-техническое предприятие "ТКА"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25D3-53D4-4BB8-AA5B-3713C2BDC7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AF22-701F-450C-A4CE-F9BE8B4AF149}" type="datetime1">
              <a:rPr lang="ru-RU" smtClean="0"/>
              <a:t>06.06.2016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Научно-техническое предприятие "ТКА"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25D3-53D4-4BB8-AA5B-3713C2BDC7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771D8-20CD-4059-921B-9D5D12FA56FC}" type="datetime1">
              <a:rPr lang="ru-RU" smtClean="0"/>
              <a:t>06.06.2016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Научно-техническое предприятие "ТКА"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25D3-53D4-4BB8-AA5B-3713C2BDC7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46938-9B82-4162-8E4C-A0C0F0DAB82D}" type="datetime1">
              <a:rPr lang="ru-RU" smtClean="0"/>
              <a:t>06.06.2016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Научно-техническое предприятие "ТКА"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25D3-53D4-4BB8-AA5B-3713C2BDC7F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9125037-7CD4-4167-81D3-B8D65BE72825}" type="datetime1">
              <a:rPr lang="ru-RU" smtClean="0"/>
              <a:t>06.06.2016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smtClean="0"/>
              <a:t>Научно-техническое предприятие "ТКА"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65F25D3-53D4-4BB8-AA5B-3713C2BDC7F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tkaspb.r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783160"/>
          </a:xfrm>
        </p:spPr>
        <p:txBody>
          <a:bodyPr>
            <a:normAutofit/>
          </a:bodyPr>
          <a:lstStyle/>
          <a:p>
            <a:r>
              <a:rPr lang="ru-RU" dirty="0" smtClean="0"/>
              <a:t>Томский К.А. профессор, дтн</a:t>
            </a:r>
          </a:p>
          <a:p>
            <a:r>
              <a:rPr lang="ru-RU" dirty="0" smtClean="0"/>
              <a:t>Кузьмин В.Н. профессор, дтн</a:t>
            </a:r>
          </a:p>
          <a:p>
            <a:r>
              <a:rPr lang="ru-RU" dirty="0" smtClean="0"/>
              <a:t>СПб институт кино и телевидения</a:t>
            </a:r>
          </a:p>
          <a:p>
            <a:r>
              <a:rPr lang="ru-RU" dirty="0" smtClean="0"/>
              <a:t>Научно-техническое предприятие «ТКА»</a:t>
            </a:r>
          </a:p>
          <a:p>
            <a:r>
              <a:rPr lang="ru-RU" dirty="0" smtClean="0"/>
              <a:t>Санкт-Петербург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3"/>
            <a:ext cx="7846640" cy="3240359"/>
          </a:xfrm>
        </p:spPr>
        <p:txBody>
          <a:bodyPr/>
          <a:lstStyle/>
          <a:p>
            <a:pPr marL="182880" indent="0">
              <a:buNone/>
            </a:pPr>
            <a:r>
              <a:rPr lang="ru-RU" b="1" dirty="0" smtClean="0">
                <a:effectLst/>
                <a:latin typeface="Times New Roman"/>
                <a:ea typeface="Calibri"/>
              </a:rPr>
              <a:t>Приборное обеспечение фотометрических измерений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79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19238"/>
            <a:ext cx="4032448" cy="4039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922" y="1519239"/>
            <a:ext cx="4696838" cy="344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Научно-техническое предприятие "ТКА"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25D3-53D4-4BB8-AA5B-3713C2BDC7F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87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01275" cy="764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Научно-техническое предприятие "ТКА"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25D3-53D4-4BB8-AA5B-3713C2BDC7F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37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71600" y="4653137"/>
            <a:ext cx="6480720" cy="128152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192289, Санкт-Петербург, Грузовой проезд д.33</a:t>
            </a:r>
          </a:p>
          <a:p>
            <a:r>
              <a:rPr lang="ru-RU" dirty="0" smtClean="0"/>
              <a:t>Тел. (812) 3311981 ÷ 89,</a:t>
            </a:r>
          </a:p>
          <a:p>
            <a:r>
              <a:rPr lang="en-US" dirty="0" smtClean="0">
                <a:hlinkClick r:id="rId3"/>
              </a:rPr>
              <a:t>info@tkaspb.ru</a:t>
            </a:r>
            <a:r>
              <a:rPr lang="en-US" dirty="0" smtClean="0"/>
              <a:t>;     tka46@mail.ru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Научно-техническое предприятие "ТКА"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25D3-53D4-4BB8-AA5B-3713C2BDC7FE}" type="slidenum">
              <a:rPr lang="ru-RU" smtClean="0"/>
              <a:t>12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165348" cy="4592801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Благодарю за внимание!</a:t>
            </a:r>
            <a:br>
              <a:rPr lang="ru-RU" dirty="0" smtClean="0"/>
            </a:br>
            <a:r>
              <a:rPr lang="ru-RU" dirty="0" smtClean="0"/>
              <a:t>Ждем Вашим предложений!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2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680187" cy="126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294672" cy="433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65465"/>
            <a:ext cx="52565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Научно-техническое предприятие «ТКА»</a:t>
            </a:r>
            <a:endParaRPr lang="ru-RU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Научно-техническое предприятие "ТКА"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25D3-53D4-4BB8-AA5B-3713C2BDC7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62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6624736" cy="6053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Научно-техническое предприятие "ТКА"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25D3-53D4-4BB8-AA5B-3713C2BDC7FE}" type="slidenum">
              <a:rPr lang="ru-RU" smtClean="0"/>
              <a:t>3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1440160" cy="1316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81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680044" cy="514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Научно-техническое предприятие "ТКА"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25D3-53D4-4BB8-AA5B-3713C2BDC7F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89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30250"/>
            <a:ext cx="7794253" cy="540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Научно-техническое предприятие "ТКА"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25D3-53D4-4BB8-AA5B-3713C2BDC7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20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Научно-техническое предприятие "ТКА"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25D3-53D4-4BB8-AA5B-3713C2BDC7FE}" type="slidenum">
              <a:rPr lang="ru-RU" smtClean="0"/>
              <a:t>6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484"/>
            <a:ext cx="6727143" cy="601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466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14" y="696261"/>
            <a:ext cx="7570418" cy="532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Научно-техническое предприятие "ТКА"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25D3-53D4-4BB8-AA5B-3713C2BDC7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Научно-техническое предприятие "ТКА"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25D3-53D4-4BB8-AA5B-3713C2BDC7FE}" type="slidenum">
              <a:rPr lang="ru-RU" smtClean="0"/>
              <a:t>8</a:t>
            </a:fld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46" y="908721"/>
            <a:ext cx="7410237" cy="4721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30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577688" cy="414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Научно-техническое предприятие "ТКА"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F25D3-53D4-4BB8-AA5B-3713C2BDC7F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40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290</TotalTime>
  <Words>607</Words>
  <Application>Microsoft Office PowerPoint</Application>
  <PresentationFormat>Экран (4:3)</PresentationFormat>
  <Paragraphs>55</Paragraphs>
  <Slides>12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Приборное обеспечение фотометрических измерений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 Ждем Вашим предложений!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Приборное обеспечение фотометрических измерений</dc:title>
  <dc:creator>Tomsky</dc:creator>
  <cp:lastModifiedBy>Tomsky</cp:lastModifiedBy>
  <cp:revision>20</cp:revision>
  <dcterms:created xsi:type="dcterms:W3CDTF">2016-06-03T08:20:03Z</dcterms:created>
  <dcterms:modified xsi:type="dcterms:W3CDTF">2016-06-06T10:47:21Z</dcterms:modified>
</cp:coreProperties>
</file>