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8" r:id="rId3"/>
    <p:sldId id="279" r:id="rId4"/>
    <p:sldId id="263" r:id="rId5"/>
    <p:sldId id="269" r:id="rId6"/>
    <p:sldId id="265" r:id="rId7"/>
    <p:sldId id="264" r:id="rId8"/>
    <p:sldId id="266" r:id="rId9"/>
    <p:sldId id="267" r:id="rId10"/>
    <p:sldId id="268" r:id="rId11"/>
    <p:sldId id="280" r:id="rId12"/>
    <p:sldId id="276" r:id="rId13"/>
    <p:sldId id="270" r:id="rId14"/>
    <p:sldId id="272" r:id="rId15"/>
    <p:sldId id="274" r:id="rId16"/>
    <p:sldId id="273" r:id="rId17"/>
    <p:sldId id="277" r:id="rId18"/>
    <p:sldId id="275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53" autoAdjust="0"/>
  </p:normalViewPr>
  <p:slideViewPr>
    <p:cSldViewPr>
      <p:cViewPr>
        <p:scale>
          <a:sx n="100" d="100"/>
          <a:sy n="100" d="100"/>
        </p:scale>
        <p:origin x="-972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92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CE060D10-5270-4B7A-B823-3E41A79ED0B5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92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DDD17430-A8BB-403D-B556-AE0FF2AE49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092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276D8261-DFCB-4D16-8909-CEBFC7C5506C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3" tIns="44102" rIns="88203" bIns="4410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60" y="4714653"/>
            <a:ext cx="5439355" cy="4466756"/>
          </a:xfrm>
          <a:prstGeom prst="rect">
            <a:avLst/>
          </a:prstGeom>
        </p:spPr>
        <p:txBody>
          <a:bodyPr vert="horz" lIns="88203" tIns="44102" rIns="88203" bIns="441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092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D724AE43-9FD2-49A5-A0B8-E8C06F6F22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back_4х3.jpg"/>
          <p:cNvPicPr>
            <a:picLocks noChangeAspect="1"/>
          </p:cNvPicPr>
          <p:nvPr userDrawn="1"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824DBE-CA80-43E1-9FDE-2EE1024DA15C}" type="datetime1">
              <a:rPr lang="ru-RU" smtClean="0"/>
              <a:t>03.06.2016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2D16AC-953C-4FE5-82A6-FD0640947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8BAAF-B6D0-4B08-8E11-9F6CC098DFA4}" type="datetime1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D16AC-953C-4FE5-82A6-FD0640947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66158C-3E3B-4091-85B5-3936467FCD03}" type="datetime1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D16AC-953C-4FE5-82A6-FD0640947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ack_4х3.jpg"/>
          <p:cNvPicPr>
            <a:picLocks noChangeAspect="1"/>
          </p:cNvPicPr>
          <p:nvPr userDrawn="1"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2B8637A9-6CAD-4DA5-8D79-AE5ED2952198}" type="datetime1">
              <a:rPr lang="ru-RU" smtClean="0"/>
              <a:t>03.06.2016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0A2D16AC-953C-4FE5-82A6-FD06409474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FFFFCC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0A634E-4633-4BCC-8A98-D65A2678ACCA}" type="datetime1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D16AC-953C-4FE5-82A6-FD06409474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95857-C425-40D5-9FB2-628D35AA0344}" type="datetime1">
              <a:rPr lang="ru-RU" smtClean="0"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D16AC-953C-4FE5-82A6-FD06409474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EDE457-224B-44FF-B25D-8067D6729E68}" type="datetime1">
              <a:rPr lang="ru-RU" smtClean="0"/>
              <a:t>03.06.2016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D16AC-953C-4FE5-82A6-FD0640947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BA2EB-B667-4729-B826-949C94B6F8B5}" type="datetime1">
              <a:rPr lang="ru-RU" smtClean="0"/>
              <a:t>03.06.2016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D16AC-953C-4FE5-82A6-FD06409474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4A4C2-5B87-45FC-8970-5D99567312FA}" type="datetime1">
              <a:rPr lang="ru-RU" smtClean="0"/>
              <a:t>03.06.2016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D16AC-953C-4FE5-82A6-FD0640947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89BB741-14E7-4113-A25B-5570ED91A52D}" type="datetime1">
              <a:rPr lang="ru-RU" smtClean="0"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D16AC-953C-4FE5-82A6-FD0640947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2D3EC7-2B2B-4CD7-8A77-21B38329354E}" type="datetime1">
              <a:rPr lang="ru-RU" smtClean="0"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2D16AC-953C-4FE5-82A6-FD06409474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45C09B-5443-4F5E-B54D-9CF5EE416305}" type="datetime1">
              <a:rPr lang="ru-RU" smtClean="0"/>
              <a:t>03.06.2016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A2D16AC-953C-4FE5-82A6-FD0640947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23528" y="2766769"/>
            <a:ext cx="8352928" cy="181435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Серия облучателей открытого типа </a:t>
            </a:r>
          </a:p>
          <a:p>
            <a:pPr algn="ctr"/>
            <a:r>
              <a:rPr lang="ru-RU" sz="3600" b="1" dirty="0" smtClean="0"/>
              <a:t>со счетчиком наработки часов ОБН-150-«КРОНТ»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6692" y="6021288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www.kront.com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71078"/>
            <a:ext cx="3352800" cy="26098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Счетчик наработки часов и кнопка сброса показаний</a:t>
            </a:r>
            <a:endParaRPr lang="ru-RU" sz="3200" dirty="0"/>
          </a:p>
        </p:txBody>
      </p:sp>
      <p:pic>
        <p:nvPicPr>
          <p:cNvPr id="5" name="Рисунок 4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193085"/>
            <a:ext cx="731809" cy="548283"/>
          </a:xfrm>
          <a:prstGeom prst="rect">
            <a:avLst/>
          </a:prstGeom>
        </p:spPr>
      </p:pic>
      <p:pic>
        <p:nvPicPr>
          <p:cNvPr id="6" name="Рисунок 5" descr="ОБН 2х30 Вид на кнопку сброс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40989"/>
            <a:ext cx="7884368" cy="609246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16AC-953C-4FE5-82A6-FD06409474E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ОБН-150-СЭ-«КРОНТ»</a:t>
            </a:r>
            <a:br>
              <a:rPr lang="ru-RU" sz="3200" dirty="0" smtClean="0"/>
            </a:br>
            <a:r>
              <a:rPr lang="ru-RU" sz="2800" dirty="0" smtClean="0"/>
              <a:t>(вид на счетчик наработки часов)</a:t>
            </a:r>
            <a:endParaRPr lang="ru-RU" sz="3200" dirty="0"/>
          </a:p>
        </p:txBody>
      </p:sp>
      <p:pic>
        <p:nvPicPr>
          <p:cNvPr id="5" name="Рисунок 4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193085"/>
            <a:ext cx="731809" cy="548283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16AC-953C-4FE5-82A6-FD06409474E7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" name="Рисунок 7" descr="Кожух ОБН ЭПР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556792"/>
            <a:ext cx="6143171" cy="48965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23528" y="2766769"/>
            <a:ext cx="8352928" cy="181435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Облучатели-рециркуляторы бактерицидные для обеззараживания воздуха в присутствии людей</a:t>
            </a:r>
          </a:p>
          <a:p>
            <a:pPr algn="ctr"/>
            <a:r>
              <a:rPr lang="ru-RU" sz="4000" b="1" dirty="0" smtClean="0"/>
              <a:t>«ДЕЗАР»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6692" y="6021288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www.kront.com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0"/>
            <a:ext cx="3352800" cy="26098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193085"/>
            <a:ext cx="731809" cy="548283"/>
          </a:xfrm>
          <a:prstGeom prst="rect">
            <a:avLst/>
          </a:prstGeom>
        </p:spPr>
      </p:pic>
      <p:pic>
        <p:nvPicPr>
          <p:cNvPr id="8" name="Рисунок 7" descr="Dezar_m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16AC-953C-4FE5-82A6-FD06409474E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рафик-ДЕЗАР-белый-прозрачн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6605055" cy="39276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Снижение загрязненности воздуха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373216"/>
            <a:ext cx="82089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</a:rPr>
              <a:t>Оценка эффективности очистки воздуха проводилось в реальных условиях работы операционного блока на базе Федерального государственного бюджетного научного учреждения “Российский научный центр хирургии имени академика Б.В. Петровского”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</a:rPr>
              <a:t>(РНЦХ) по общей загрязненности, и в частности по анестезирующему газу - </a:t>
            </a:r>
            <a:r>
              <a:rPr lang="ru-RU" sz="1400" b="1" dirty="0" err="1" smtClean="0">
                <a:solidFill>
                  <a:schemeClr val="bg1"/>
                </a:solidFill>
              </a:rPr>
              <a:t>Севофлурану</a:t>
            </a:r>
            <a:r>
              <a:rPr lang="ru-RU" sz="1400" b="1" dirty="0" smtClean="0">
                <a:solidFill>
                  <a:schemeClr val="bg1"/>
                </a:solidFill>
              </a:rPr>
              <a:t>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16AC-953C-4FE5-82A6-FD06409474E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Устройство рециркулятора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445224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1. Решетка защитная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2. Фильтр сменный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3. Экраны светозащитные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0072" y="5445224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4. Лампы ультрафиолетовые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5. Покрытие светоотражающее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6. Вентиляторы бесшумные</a:t>
            </a:r>
          </a:p>
        </p:txBody>
      </p:sp>
      <p:pic>
        <p:nvPicPr>
          <p:cNvPr id="9" name="Содержимое 8" descr="Схема ДЕЗАР бела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229600" cy="3813717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16AC-953C-4FE5-82A6-FD06409474E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Соединительные планки </a:t>
            </a:r>
            <a:br>
              <a:rPr lang="ru-RU" sz="3600" dirty="0" smtClean="0"/>
            </a:br>
            <a:r>
              <a:rPr lang="ru-RU" sz="3600" dirty="0" smtClean="0"/>
              <a:t>защищают от выхода </a:t>
            </a:r>
            <a:r>
              <a:rPr lang="en-US" sz="3600" dirty="0" smtClean="0"/>
              <a:t>UV-</a:t>
            </a:r>
            <a:r>
              <a:rPr lang="ru-RU" sz="3600" dirty="0" smtClean="0"/>
              <a:t>излучения эффективнее упругих прокладок</a:t>
            </a:r>
            <a:endParaRPr lang="ru-RU" sz="3600" dirty="0"/>
          </a:p>
        </p:txBody>
      </p:sp>
      <p:pic>
        <p:nvPicPr>
          <p:cNvPr id="7" name="Содержимое 6" descr="Фон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7637" y="1772816"/>
            <a:ext cx="6432715" cy="482453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16AC-953C-4FE5-82A6-FD06409474E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23528" y="2766769"/>
            <a:ext cx="8352928" cy="181435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Установка ультрафиолетовая бактерицидная для экстренной дезинфекции воздуха помещений</a:t>
            </a:r>
          </a:p>
          <a:p>
            <a:pPr algn="ctr"/>
            <a:r>
              <a:rPr lang="ru-RU" sz="4000" b="1" dirty="0" smtClean="0"/>
              <a:t>ОМЕГА-01-«КРОНТ»</a:t>
            </a:r>
            <a:endParaRPr lang="ru-RU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6692" y="6021288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www.kront.com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0"/>
            <a:ext cx="3352800" cy="26098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>Установка для экстренной дезинфекции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ОМЕГА-01-«КРОНТ»</a:t>
            </a:r>
            <a:endParaRPr lang="ru-RU" sz="3600" dirty="0"/>
          </a:p>
        </p:txBody>
      </p:sp>
      <p:pic>
        <p:nvPicPr>
          <p:cNvPr id="4" name="Содержимое 3" descr="ОМЕГ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968643"/>
            <a:ext cx="2880320" cy="5699187"/>
          </a:xfrm>
        </p:spPr>
      </p:pic>
      <p:sp>
        <p:nvSpPr>
          <p:cNvPr id="5" name="TextBox 4"/>
          <p:cNvSpPr txBox="1"/>
          <p:nvPr/>
        </p:nvSpPr>
        <p:spPr>
          <a:xfrm>
            <a:off x="755576" y="162880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Бактерицидная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эффективность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42088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Объём помещения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321297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Время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обработки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0770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Гарантия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1692097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CC"/>
                </a:solidFill>
              </a:rPr>
              <a:t>99,9%</a:t>
            </a:r>
            <a:endParaRPr lang="ru-RU" sz="3200" b="1" dirty="0">
              <a:solidFill>
                <a:srgbClr val="FFFF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249289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CC"/>
                </a:solidFill>
              </a:rPr>
              <a:t>130 </a:t>
            </a:r>
            <a:r>
              <a:rPr lang="ru-RU" sz="3200" b="1" dirty="0" smtClean="0">
                <a:solidFill>
                  <a:srgbClr val="FFFFCC"/>
                </a:solidFill>
              </a:rPr>
              <a:t>м</a:t>
            </a:r>
            <a:r>
              <a:rPr lang="en-US" sz="3200" b="1" baseline="30000" dirty="0" smtClean="0">
                <a:solidFill>
                  <a:srgbClr val="FFFFCC"/>
                </a:solidFill>
              </a:rPr>
              <a:t>3</a:t>
            </a:r>
            <a:endParaRPr lang="ru-RU" sz="3200" b="1" baseline="30000" dirty="0">
              <a:solidFill>
                <a:srgbClr val="FFFF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6" y="321297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CC"/>
                </a:solidFill>
              </a:rPr>
              <a:t>7 мин</a:t>
            </a:r>
            <a:endParaRPr lang="ru-RU" sz="3200" b="1" baseline="30000" dirty="0">
              <a:solidFill>
                <a:srgbClr val="FFFF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393305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CC"/>
                </a:solidFill>
              </a:rPr>
              <a:t>2 года</a:t>
            </a:r>
            <a:endParaRPr lang="ru-RU" sz="3200" b="1" baseline="30000" dirty="0">
              <a:solidFill>
                <a:srgbClr val="FFFF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4653136"/>
            <a:ext cx="5544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Информативность: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Визуальная, звуковая, речевая: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Предупреждение о УФ облучении;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Дезинфекция проведена;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Время наработки ламп;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Количество циклов дезинфекции;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Автоматический контроль неисправности.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16AC-953C-4FE5-82A6-FD06409474E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692696"/>
            <a:ext cx="820891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Необходимость создания новой модели открытого настенного облучателя продиктована следующими причинами: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Введен запрет на использование в присутствии людей открытых облучателей с экранированными ультрафиолетовыми лампами.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Большая часть настенных открытых облучателей, изготовленных на базе обычных люминесцентных светильников, неприспособленны к эксплуатации в условиях ЛПУ.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Появилась необходимость объективного контроля фактического времени ультрафиолетовой обработки помещений ЛПУ.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Назрела необходимость автоматической регистрации рабочего ресурса ультрафиолетовых ламп.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Существенно повысились требования к надежности медицинского оборудования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Впервые в здравоохранении стал актуальным вопрос экономии электроэнергии.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Актуализировались требования к экологии.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16AC-953C-4FE5-82A6-FD06409474E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32336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CC"/>
                </a:solidFill>
              </a:rPr>
              <a:t>Письмо </a:t>
            </a:r>
            <a:r>
              <a:rPr lang="ru-RU" b="1" dirty="0" err="1" smtClean="0">
                <a:solidFill>
                  <a:srgbClr val="FFFFCC"/>
                </a:solidFill>
              </a:rPr>
              <a:t>Роспотребнадзора</a:t>
            </a:r>
            <a:r>
              <a:rPr lang="ru-RU" b="1" dirty="0" smtClean="0">
                <a:solidFill>
                  <a:srgbClr val="FFFFCC"/>
                </a:solidFill>
              </a:rPr>
              <a:t> от 20.04.2016 № 01/4911-16-31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138674"/>
            <a:ext cx="82089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500" dirty="0" smtClean="0">
                <a:solidFill>
                  <a:schemeClr val="bg1"/>
                </a:solidFill>
              </a:rPr>
              <a:t>    Федеральная служба по надзору в сфере защиты прав потребителей и благополучия человека рассмотрела Ваше обращение о соответствии применения бактерицидного облучателя </a:t>
            </a:r>
            <a:r>
              <a:rPr lang="ru-RU" sz="1500" b="1" dirty="0" smtClean="0">
                <a:solidFill>
                  <a:srgbClr val="FFFFCC"/>
                </a:solidFill>
              </a:rPr>
              <a:t>ОБН-150 «Азов» </a:t>
            </a:r>
            <a:r>
              <a:rPr lang="ru-RU" sz="1500" dirty="0" smtClean="0">
                <a:solidFill>
                  <a:schemeClr val="bg1"/>
                </a:solidFill>
              </a:rPr>
              <a:t>действующим нормативным документам и сообщает.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500" dirty="0" smtClean="0">
                <a:solidFill>
                  <a:schemeClr val="bg1"/>
                </a:solidFill>
              </a:rPr>
              <a:t>    Согласно требованиям п. 11.12 санитарно-эпидемиологических правил и нормативов </a:t>
            </a:r>
            <a:r>
              <a:rPr lang="ru-RU" sz="1500" dirty="0" err="1" smtClean="0">
                <a:solidFill>
                  <a:schemeClr val="bg1"/>
                </a:solidFill>
              </a:rPr>
              <a:t>СанПиН</a:t>
            </a:r>
            <a:r>
              <a:rPr lang="ru-RU" sz="1500" dirty="0" smtClean="0">
                <a:solidFill>
                  <a:schemeClr val="bg1"/>
                </a:solidFill>
              </a:rPr>
              <a:t> 2.1.3.2630-10 «</a:t>
            </a:r>
            <a:r>
              <a:rPr lang="ru-RU" sz="1500" b="1" dirty="0" smtClean="0">
                <a:solidFill>
                  <a:srgbClr val="FFFFCC"/>
                </a:solidFill>
              </a:rPr>
              <a:t>Санитарно-эпидемиологические требования к организациям, осуществляющим медицинскую деятельность</a:t>
            </a:r>
            <a:r>
              <a:rPr lang="ru-RU" sz="1500" dirty="0" smtClean="0">
                <a:solidFill>
                  <a:schemeClr val="bg1"/>
                </a:solidFill>
              </a:rPr>
              <a:t>», а также в соответствии с </a:t>
            </a:r>
            <a:r>
              <a:rPr lang="ru-RU" sz="1500" dirty="0" err="1" smtClean="0">
                <a:solidFill>
                  <a:schemeClr val="bg1"/>
                </a:solidFill>
              </a:rPr>
              <a:t>пп</a:t>
            </a:r>
            <a:r>
              <a:rPr lang="ru-RU" sz="1500" dirty="0" smtClean="0">
                <a:solidFill>
                  <a:schemeClr val="bg1"/>
                </a:solidFill>
              </a:rPr>
              <a:t>. 6.2, 7.4 руководства Р 3.5.1904-04 «</a:t>
            </a:r>
            <a:r>
              <a:rPr lang="ru-RU" sz="1500" b="1" dirty="0" smtClean="0">
                <a:solidFill>
                  <a:srgbClr val="FFFFCC"/>
                </a:solidFill>
              </a:rPr>
              <a:t>Использование ультрафиолетового бактерицидного излучения для обеззараживания воздуха в помещениях</a:t>
            </a:r>
            <a:r>
              <a:rPr lang="ru-RU" sz="1500" dirty="0" smtClean="0">
                <a:solidFill>
                  <a:schemeClr val="bg1"/>
                </a:solidFill>
              </a:rPr>
              <a:t>», воздействие ультрафиолетовым излучением с помощью открытых и комбинированных бактерицидных облучателей осуществляется только в отсутствии людей; использование закрытых облучателей (в том числе рециркуляторов) допустимо в присутствии людей.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500" dirty="0" smtClean="0">
                <a:solidFill>
                  <a:schemeClr val="bg1"/>
                </a:solidFill>
              </a:rPr>
              <a:t>    Вышеуказанные и иные действующие нормативные документы не регламентируют необходимость использования комбинированных облучателей в присутствии людей при наличии у них двух или более независимых режимов работы.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500" dirty="0" smtClean="0">
                <a:solidFill>
                  <a:schemeClr val="bg1"/>
                </a:solidFill>
              </a:rPr>
              <a:t>    Таким образом, бактерицидный облучатель ОБН-150 «Азов», являясь облучателем комбинированного типа, согласно требованиям действующих нормативных документов, может применяться для снижения обсемененности воздуха в помещениях </a:t>
            </a:r>
            <a:r>
              <a:rPr lang="ru-RU" b="1" dirty="0" smtClean="0">
                <a:solidFill>
                  <a:srgbClr val="FFFFCC"/>
                </a:solidFill>
              </a:rPr>
              <a:t>только в отсутствии людей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764704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О применении бактерицидного облучателя ОБН-150 «Азов»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6309320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Зам. Руководителя И. В. Брагина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16AC-953C-4FE5-82A6-FD06409474E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Облучатель ОБН-150 с </a:t>
            </a:r>
            <a:br>
              <a:rPr lang="ru-RU" sz="3200" dirty="0" smtClean="0"/>
            </a:br>
            <a:r>
              <a:rPr lang="ru-RU" sz="3200" dirty="0" smtClean="0"/>
              <a:t>электронным блоком питания</a:t>
            </a:r>
            <a:endParaRPr lang="ru-RU" sz="3200" dirty="0"/>
          </a:p>
        </p:txBody>
      </p:sp>
      <p:pic>
        <p:nvPicPr>
          <p:cNvPr id="5" name="Рисунок 4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193085"/>
            <a:ext cx="731809" cy="5482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96136" y="5805264"/>
            <a:ext cx="2779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ОБН-150-СЭ-2х30-«КРОНТ»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ОБН-150-ЭПР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16832"/>
            <a:ext cx="8280920" cy="295773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16AC-953C-4FE5-82A6-FD06409474E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Схема членения облучателя ОБН</a:t>
            </a:r>
            <a:endParaRPr lang="ru-RU" sz="3200" dirty="0"/>
          </a:p>
        </p:txBody>
      </p:sp>
      <p:pic>
        <p:nvPicPr>
          <p:cNvPr id="5" name="Рисунок 4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193085"/>
            <a:ext cx="731809" cy="5482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96136" y="5805264"/>
            <a:ext cx="2672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ОБН-150-С-2х30-«КРОНТ»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Схема членения ОБН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12170" t="22700" b="24800"/>
          <a:stretch>
            <a:fillRect/>
          </a:stretch>
        </p:blipFill>
        <p:spPr>
          <a:xfrm>
            <a:off x="318048" y="1340768"/>
            <a:ext cx="8574432" cy="396044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16AC-953C-4FE5-82A6-FD06409474E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Корпус ОБН</a:t>
            </a:r>
            <a:endParaRPr lang="ru-RU" sz="3200" dirty="0"/>
          </a:p>
        </p:txBody>
      </p:sp>
      <p:pic>
        <p:nvPicPr>
          <p:cNvPr id="5" name="Рисунок 4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193085"/>
            <a:ext cx="731809" cy="548283"/>
          </a:xfrm>
          <a:prstGeom prst="rect">
            <a:avLst/>
          </a:prstGeom>
        </p:spPr>
      </p:pic>
      <p:pic>
        <p:nvPicPr>
          <p:cNvPr id="9" name="Рисунок 8" descr="Вставка ОБН - СЭ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33248"/>
            <a:ext cx="4896544" cy="3979928"/>
          </a:xfrm>
          <a:prstGeom prst="rect">
            <a:avLst/>
          </a:prstGeom>
        </p:spPr>
      </p:pic>
      <p:pic>
        <p:nvPicPr>
          <p:cNvPr id="10" name="Рисунок 9" descr="Вставка ОБН вид внутр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573016"/>
            <a:ext cx="4021830" cy="299696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16AC-953C-4FE5-82A6-FD06409474E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Крышка ОБН и крышка вставки</a:t>
            </a:r>
            <a:endParaRPr lang="ru-RU" sz="3200" dirty="0"/>
          </a:p>
        </p:txBody>
      </p:sp>
      <p:pic>
        <p:nvPicPr>
          <p:cNvPr id="5" name="Рисунок 4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193085"/>
            <a:ext cx="731809" cy="548283"/>
          </a:xfrm>
          <a:prstGeom prst="rect">
            <a:avLst/>
          </a:prstGeom>
        </p:spPr>
      </p:pic>
      <p:pic>
        <p:nvPicPr>
          <p:cNvPr id="7" name="Рисунок 6" descr="Крышка вставки ОБ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499992" y="1706858"/>
            <a:ext cx="4195926" cy="3845426"/>
          </a:xfrm>
          <a:prstGeom prst="rect">
            <a:avLst/>
          </a:prstGeom>
        </p:spPr>
      </p:pic>
      <p:pic>
        <p:nvPicPr>
          <p:cNvPr id="8" name="Рисунок 7" descr="Крышка ОБ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484784"/>
            <a:ext cx="3024336" cy="396931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16AC-953C-4FE5-82A6-FD06409474E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Корпус-отражатель ОБН</a:t>
            </a:r>
            <a:endParaRPr lang="ru-RU" sz="3200" dirty="0"/>
          </a:p>
        </p:txBody>
      </p:sp>
      <p:pic>
        <p:nvPicPr>
          <p:cNvPr id="5" name="Рисунок 4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193085"/>
            <a:ext cx="731809" cy="548283"/>
          </a:xfrm>
          <a:prstGeom prst="rect">
            <a:avLst/>
          </a:prstGeom>
        </p:spPr>
      </p:pic>
      <p:pic>
        <p:nvPicPr>
          <p:cNvPr id="6" name="Рисунок 5" descr="Корпус ОБН(По умолчанию).pn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173727" y="1173475"/>
            <a:ext cx="8796546" cy="451104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16AC-953C-4FE5-82A6-FD06409474E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Плата индикации со счетчиком и ЭПРА</a:t>
            </a:r>
            <a:endParaRPr lang="ru-RU" sz="3200" dirty="0"/>
          </a:p>
        </p:txBody>
      </p:sp>
      <p:pic>
        <p:nvPicPr>
          <p:cNvPr id="5" name="Рисунок 4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193085"/>
            <a:ext cx="731809" cy="548283"/>
          </a:xfrm>
          <a:prstGeom prst="rect">
            <a:avLst/>
          </a:prstGeom>
        </p:spPr>
      </p:pic>
      <p:pic>
        <p:nvPicPr>
          <p:cNvPr id="7" name="Рисунок 6" descr="ОБН 2х30 Вид на плату индикации.png"/>
          <p:cNvPicPr>
            <a:picLocks noChangeAspect="1"/>
          </p:cNvPicPr>
          <p:nvPr/>
        </p:nvPicPr>
        <p:blipFill>
          <a:blip r:embed="rId3" cstate="print"/>
          <a:srcRect r="26562"/>
          <a:stretch>
            <a:fillRect/>
          </a:stretch>
        </p:blipFill>
        <p:spPr>
          <a:xfrm>
            <a:off x="-828600" y="1268760"/>
            <a:ext cx="4902528" cy="5158542"/>
          </a:xfrm>
          <a:prstGeom prst="rect">
            <a:avLst/>
          </a:prstGeom>
        </p:spPr>
      </p:pic>
      <p:pic>
        <p:nvPicPr>
          <p:cNvPr id="8" name="Рисунок 7" descr="ОБН 2х30 Вид на ЭПРА.png"/>
          <p:cNvPicPr>
            <a:picLocks noChangeAspect="1"/>
          </p:cNvPicPr>
          <p:nvPr/>
        </p:nvPicPr>
        <p:blipFill>
          <a:blip r:embed="rId4" cstate="print"/>
          <a:srcRect r="25573"/>
          <a:stretch>
            <a:fillRect/>
          </a:stretch>
        </p:blipFill>
        <p:spPr>
          <a:xfrm>
            <a:off x="3779912" y="1340768"/>
            <a:ext cx="4968552" cy="515854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16AC-953C-4FE5-82A6-FD06409474E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1530</TotalTime>
  <Words>499</Words>
  <Application>Microsoft Office PowerPoint</Application>
  <PresentationFormat>Экран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Слайд 1</vt:lpstr>
      <vt:lpstr>Слайд 2</vt:lpstr>
      <vt:lpstr>Слайд 3</vt:lpstr>
      <vt:lpstr>Облучатель ОБН-150 с  электронным блоком питания</vt:lpstr>
      <vt:lpstr>Схема членения облучателя ОБН</vt:lpstr>
      <vt:lpstr>Корпус ОБН</vt:lpstr>
      <vt:lpstr>Крышка ОБН и крышка вставки</vt:lpstr>
      <vt:lpstr>Корпус-отражатель ОБН</vt:lpstr>
      <vt:lpstr>Плата индикации со счетчиком и ЭПРА</vt:lpstr>
      <vt:lpstr>Счетчик наработки часов и кнопка сброса показаний</vt:lpstr>
      <vt:lpstr>ОБН-150-СЭ-«КРОНТ» (вид на счетчик наработки часов)</vt:lpstr>
      <vt:lpstr>Слайд 12</vt:lpstr>
      <vt:lpstr>Слайд 13</vt:lpstr>
      <vt:lpstr>Снижение загрязненности воздуха</vt:lpstr>
      <vt:lpstr>Устройство рециркулятора</vt:lpstr>
      <vt:lpstr>Соединительные планки  защищают от выхода UV-излучения эффективнее упругих прокладок</vt:lpstr>
      <vt:lpstr>Слайд 17</vt:lpstr>
      <vt:lpstr>Установка для экстренной дезинфекции  ОМЕГА-01-«КРОНТ»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Новое поколение открытых УФ облучателей</dc:title>
  <dc:creator>KRONT</dc:creator>
  <cp:lastModifiedBy>KRONT :: Info</cp:lastModifiedBy>
  <cp:revision>156</cp:revision>
  <dcterms:created xsi:type="dcterms:W3CDTF">2014-10-28T08:26:57Z</dcterms:created>
  <dcterms:modified xsi:type="dcterms:W3CDTF">2016-06-03T08:37:30Z</dcterms:modified>
</cp:coreProperties>
</file>