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7" r:id="rId4"/>
    <p:sldId id="266" r:id="rId5"/>
    <p:sldId id="262" r:id="rId6"/>
    <p:sldId id="273" r:id="rId7"/>
    <p:sldId id="269" r:id="rId8"/>
    <p:sldId id="263" r:id="rId9"/>
    <p:sldId id="271" r:id="rId10"/>
    <p:sldId id="258" r:id="rId11"/>
    <p:sldId id="270" r:id="rId12"/>
    <p:sldId id="260" r:id="rId13"/>
    <p:sldId id="274" r:id="rId14"/>
    <p:sldId id="272" r:id="rId15"/>
    <p:sldId id="261" r:id="rId16"/>
    <p:sldId id="264" r:id="rId17"/>
    <p:sldId id="275" r:id="rId18"/>
    <p:sldId id="277" r:id="rId19"/>
  </p:sldIdLst>
  <p:sldSz cx="9144000" cy="6858000" type="overhead"/>
  <p:notesSz cx="6858000" cy="9144000"/>
  <p:defaultTextStyle>
    <a:defPPr>
      <a:defRPr lang="ru-RU"/>
    </a:defPPr>
    <a:lvl1pPr marL="0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493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987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1483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977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2470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2962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3458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3952" algn="l" defTabSz="100098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532"/>
    <a:srgbClr val="3C5DA7"/>
    <a:srgbClr val="304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>
        <p:scale>
          <a:sx n="75" d="100"/>
          <a:sy n="75" d="100"/>
        </p:scale>
        <p:origin x="1152" y="-90"/>
      </p:cViewPr>
      <p:guideLst>
        <p:guide orient="horz" pos="2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29C18-AD45-416C-846D-C9BA635E0F6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8DC0-2D8D-4D68-84DE-5BE326DF3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5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38DC0-2D8D-4D68-84DE-5BE326DF3B7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8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4" y="1122367"/>
            <a:ext cx="6858001" cy="2387604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4" y="3602040"/>
            <a:ext cx="6858001" cy="1655760"/>
          </a:xfrm>
        </p:spPr>
        <p:txBody>
          <a:bodyPr/>
          <a:lstStyle>
            <a:lvl1pPr marL="0" indent="0" algn="ctr">
              <a:buNone/>
              <a:defRPr sz="2700"/>
            </a:lvl1pPr>
            <a:lvl2pPr marL="500493" indent="0" algn="ctr">
              <a:buNone/>
              <a:defRPr sz="2200"/>
            </a:lvl2pPr>
            <a:lvl3pPr marL="1000987" indent="0" algn="ctr">
              <a:buNone/>
              <a:defRPr sz="2000"/>
            </a:lvl3pPr>
            <a:lvl4pPr marL="1501483" indent="0" algn="ctr">
              <a:buNone/>
              <a:defRPr sz="1700"/>
            </a:lvl4pPr>
            <a:lvl5pPr marL="2001977" indent="0" algn="ctr">
              <a:buNone/>
              <a:defRPr sz="1700"/>
            </a:lvl5pPr>
            <a:lvl6pPr marL="2502470" indent="0" algn="ctr">
              <a:buNone/>
              <a:defRPr sz="1700"/>
            </a:lvl6pPr>
            <a:lvl7pPr marL="3002962" indent="0" algn="ctr">
              <a:buNone/>
              <a:defRPr sz="1700"/>
            </a:lvl7pPr>
            <a:lvl8pPr marL="3503458" indent="0" algn="ctr">
              <a:buNone/>
              <a:defRPr sz="1700"/>
            </a:lvl8pPr>
            <a:lvl9pPr marL="4003952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3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8" y="365127"/>
            <a:ext cx="197167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5" y="365127"/>
            <a:ext cx="580072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8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0" y="1709746"/>
            <a:ext cx="7886700" cy="2852738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0" y="4589474"/>
            <a:ext cx="7886700" cy="1500188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004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0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014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019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024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029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034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03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7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3" y="1825632"/>
            <a:ext cx="3886200" cy="43513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3" y="1825632"/>
            <a:ext cx="3886200" cy="43513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7"/>
            <a:ext cx="7886700" cy="1325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4" y="1681174"/>
            <a:ext cx="3868340" cy="8239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0493" indent="0">
              <a:buNone/>
              <a:defRPr sz="2200" b="1"/>
            </a:lvl2pPr>
            <a:lvl3pPr marL="1000987" indent="0">
              <a:buNone/>
              <a:defRPr sz="2000" b="1"/>
            </a:lvl3pPr>
            <a:lvl4pPr marL="1501483" indent="0">
              <a:buNone/>
              <a:defRPr sz="1700" b="1"/>
            </a:lvl4pPr>
            <a:lvl5pPr marL="2001977" indent="0">
              <a:buNone/>
              <a:defRPr sz="1700" b="1"/>
            </a:lvl5pPr>
            <a:lvl6pPr marL="2502470" indent="0">
              <a:buNone/>
              <a:defRPr sz="1700" b="1"/>
            </a:lvl6pPr>
            <a:lvl7pPr marL="3002962" indent="0">
              <a:buNone/>
              <a:defRPr sz="1700" b="1"/>
            </a:lvl7pPr>
            <a:lvl8pPr marL="3503458" indent="0">
              <a:buNone/>
              <a:defRPr sz="1700" b="1"/>
            </a:lvl8pPr>
            <a:lvl9pPr marL="400395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4" y="2505080"/>
            <a:ext cx="3868340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5" y="1681174"/>
            <a:ext cx="3887392" cy="8239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0493" indent="0">
              <a:buNone/>
              <a:defRPr sz="2200" b="1"/>
            </a:lvl2pPr>
            <a:lvl3pPr marL="1000987" indent="0">
              <a:buNone/>
              <a:defRPr sz="2000" b="1"/>
            </a:lvl3pPr>
            <a:lvl4pPr marL="1501483" indent="0">
              <a:buNone/>
              <a:defRPr sz="1700" b="1"/>
            </a:lvl4pPr>
            <a:lvl5pPr marL="2001977" indent="0">
              <a:buNone/>
              <a:defRPr sz="1700" b="1"/>
            </a:lvl5pPr>
            <a:lvl6pPr marL="2502470" indent="0">
              <a:buNone/>
              <a:defRPr sz="1700" b="1"/>
            </a:lvl6pPr>
            <a:lvl7pPr marL="3002962" indent="0">
              <a:buNone/>
              <a:defRPr sz="1700" b="1"/>
            </a:lvl7pPr>
            <a:lvl8pPr marL="3503458" indent="0">
              <a:buNone/>
              <a:defRPr sz="1700" b="1"/>
            </a:lvl8pPr>
            <a:lvl9pPr marL="400395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5" y="2505080"/>
            <a:ext cx="3887392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3"/>
            <a:ext cx="2949177" cy="1600201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2" y="987432"/>
            <a:ext cx="4629150" cy="487362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4"/>
            <a:ext cx="2949177" cy="3811591"/>
          </a:xfrm>
        </p:spPr>
        <p:txBody>
          <a:bodyPr/>
          <a:lstStyle>
            <a:lvl1pPr marL="0" indent="0">
              <a:buNone/>
              <a:defRPr sz="1700"/>
            </a:lvl1pPr>
            <a:lvl2pPr marL="500493" indent="0">
              <a:buNone/>
              <a:defRPr sz="1700"/>
            </a:lvl2pPr>
            <a:lvl3pPr marL="1000987" indent="0">
              <a:buNone/>
              <a:defRPr sz="1500"/>
            </a:lvl3pPr>
            <a:lvl4pPr marL="1501483" indent="0">
              <a:buNone/>
              <a:defRPr sz="1200"/>
            </a:lvl4pPr>
            <a:lvl5pPr marL="2001977" indent="0">
              <a:buNone/>
              <a:defRPr sz="1200"/>
            </a:lvl5pPr>
            <a:lvl6pPr marL="2502470" indent="0">
              <a:buNone/>
              <a:defRPr sz="1200"/>
            </a:lvl6pPr>
            <a:lvl7pPr marL="3002962" indent="0">
              <a:buNone/>
              <a:defRPr sz="1200"/>
            </a:lvl7pPr>
            <a:lvl8pPr marL="3503458" indent="0">
              <a:buNone/>
              <a:defRPr sz="1200"/>
            </a:lvl8pPr>
            <a:lvl9pPr marL="400395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1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457203"/>
            <a:ext cx="2949177" cy="1600201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2" y="987432"/>
            <a:ext cx="4629150" cy="4873628"/>
          </a:xfrm>
        </p:spPr>
        <p:txBody>
          <a:bodyPr/>
          <a:lstStyle>
            <a:lvl1pPr marL="0" indent="0">
              <a:buNone/>
              <a:defRPr sz="3400"/>
            </a:lvl1pPr>
            <a:lvl2pPr marL="500493" indent="0">
              <a:buNone/>
              <a:defRPr sz="3100"/>
            </a:lvl2pPr>
            <a:lvl3pPr marL="1000987" indent="0">
              <a:buNone/>
              <a:defRPr sz="2700"/>
            </a:lvl3pPr>
            <a:lvl4pPr marL="1501483" indent="0">
              <a:buNone/>
              <a:defRPr sz="2200"/>
            </a:lvl4pPr>
            <a:lvl5pPr marL="2001977" indent="0">
              <a:buNone/>
              <a:defRPr sz="2200"/>
            </a:lvl5pPr>
            <a:lvl6pPr marL="2502470" indent="0">
              <a:buNone/>
              <a:defRPr sz="2200"/>
            </a:lvl6pPr>
            <a:lvl7pPr marL="3002962" indent="0">
              <a:buNone/>
              <a:defRPr sz="2200"/>
            </a:lvl7pPr>
            <a:lvl8pPr marL="3503458" indent="0">
              <a:buNone/>
              <a:defRPr sz="2200"/>
            </a:lvl8pPr>
            <a:lvl9pPr marL="400395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2057404"/>
            <a:ext cx="2949177" cy="3811591"/>
          </a:xfrm>
        </p:spPr>
        <p:txBody>
          <a:bodyPr/>
          <a:lstStyle>
            <a:lvl1pPr marL="0" indent="0">
              <a:buNone/>
              <a:defRPr sz="1700"/>
            </a:lvl1pPr>
            <a:lvl2pPr marL="500493" indent="0">
              <a:buNone/>
              <a:defRPr sz="1700"/>
            </a:lvl2pPr>
            <a:lvl3pPr marL="1000987" indent="0">
              <a:buNone/>
              <a:defRPr sz="1500"/>
            </a:lvl3pPr>
            <a:lvl4pPr marL="1501483" indent="0">
              <a:buNone/>
              <a:defRPr sz="1200"/>
            </a:lvl4pPr>
            <a:lvl5pPr marL="2001977" indent="0">
              <a:buNone/>
              <a:defRPr sz="1200"/>
            </a:lvl5pPr>
            <a:lvl6pPr marL="2502470" indent="0">
              <a:buNone/>
              <a:defRPr sz="1200"/>
            </a:lvl6pPr>
            <a:lvl7pPr marL="3002962" indent="0">
              <a:buNone/>
              <a:defRPr sz="1200"/>
            </a:lvl7pPr>
            <a:lvl8pPr marL="3503458" indent="0">
              <a:buNone/>
              <a:defRPr sz="1200"/>
            </a:lvl8pPr>
            <a:lvl9pPr marL="400395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7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37"/>
            <a:ext cx="7886700" cy="1325565"/>
          </a:xfrm>
          <a:prstGeom prst="rect">
            <a:avLst/>
          </a:prstGeom>
        </p:spPr>
        <p:txBody>
          <a:bodyPr vert="horz" lIns="100098" tIns="50051" rIns="100098" bIns="500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32"/>
            <a:ext cx="7886700" cy="4351335"/>
          </a:xfrm>
          <a:prstGeom prst="rect">
            <a:avLst/>
          </a:prstGeom>
        </p:spPr>
        <p:txBody>
          <a:bodyPr vert="horz" lIns="100098" tIns="50051" rIns="100098" bIns="500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3" y="6356361"/>
            <a:ext cx="2057400" cy="365124"/>
          </a:xfrm>
          <a:prstGeom prst="rect">
            <a:avLst/>
          </a:prstGeom>
        </p:spPr>
        <p:txBody>
          <a:bodyPr vert="horz" lIns="100098" tIns="50051" rIns="100098" bIns="500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829D-2BE5-4F1C-B2FC-123D96CA402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2" y="6356361"/>
            <a:ext cx="3086100" cy="365124"/>
          </a:xfrm>
          <a:prstGeom prst="rect">
            <a:avLst/>
          </a:prstGeom>
        </p:spPr>
        <p:txBody>
          <a:bodyPr vert="horz" lIns="100098" tIns="50051" rIns="100098" bIns="500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3" y="6356361"/>
            <a:ext cx="2057400" cy="365124"/>
          </a:xfrm>
          <a:prstGeom prst="rect">
            <a:avLst/>
          </a:prstGeom>
        </p:spPr>
        <p:txBody>
          <a:bodyPr vert="horz" lIns="100098" tIns="50051" rIns="100098" bIns="500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1ABD-7E6B-4C1E-9F75-B7263784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098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247" indent="-250247" algn="l" defTabSz="1000987" rtl="0" eaLnBrk="1" latinLnBrk="0" hangingPunct="1">
        <a:lnSpc>
          <a:spcPct val="90000"/>
        </a:lnSpc>
        <a:spcBef>
          <a:spcPts val="109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0740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236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730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223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15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210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705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200" indent="-250247" algn="l" defTabSz="100098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493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987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483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77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470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962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458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952" algn="l" defTabSz="10009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8798" y="193219"/>
            <a:ext cx="7667530" cy="393949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DFA532"/>
                </a:solidFill>
                <a:latin typeface="Intro " pitchFamily="50" charset="0"/>
              </a:rPr>
              <a:t>Новинки ультрафиолетовых излучателей от </a:t>
            </a:r>
            <a:br>
              <a:rPr lang="ru-RU" sz="3600" dirty="0">
                <a:solidFill>
                  <a:srgbClr val="DFA532"/>
                </a:solidFill>
                <a:latin typeface="Intro " pitchFamily="50" charset="0"/>
              </a:rPr>
            </a:br>
            <a:r>
              <a:rPr lang="ru-RU" sz="3600" dirty="0">
                <a:solidFill>
                  <a:srgbClr val="DFA532"/>
                </a:solidFill>
                <a:latin typeface="Intro " pitchFamily="50" charset="0"/>
              </a:rPr>
              <a:t>НИИИС имени </a:t>
            </a:r>
            <a:r>
              <a:rPr lang="en-US" sz="3600" dirty="0" smtClean="0">
                <a:solidFill>
                  <a:srgbClr val="DFA532"/>
                </a:solidFill>
                <a:latin typeface="Intro " pitchFamily="50" charset="0"/>
              </a:rPr>
              <a:t/>
            </a:r>
            <a:br>
              <a:rPr lang="en-US" sz="3600" dirty="0" smtClean="0">
                <a:solidFill>
                  <a:srgbClr val="DFA532"/>
                </a:solidFill>
                <a:latin typeface="Intro " pitchFamily="50" charset="0"/>
              </a:rPr>
            </a:br>
            <a:r>
              <a:rPr lang="ru-RU" sz="3600" dirty="0" smtClean="0">
                <a:solidFill>
                  <a:srgbClr val="DFA532"/>
                </a:solidFill>
                <a:latin typeface="Intro " pitchFamily="50" charset="0"/>
              </a:rPr>
              <a:t>А.Н</a:t>
            </a:r>
            <a:r>
              <a:rPr lang="ru-RU" sz="3600" dirty="0">
                <a:solidFill>
                  <a:srgbClr val="DFA532"/>
                </a:solidFill>
                <a:latin typeface="Intro " pitchFamily="50" charset="0"/>
              </a:rPr>
              <a:t>. Лодыгина</a:t>
            </a:r>
            <a:r>
              <a:rPr lang="ru-RU" sz="3600" dirty="0">
                <a:latin typeface="Intro " pitchFamily="50" charset="0"/>
              </a:rPr>
              <a:t/>
            </a:r>
            <a:br>
              <a:rPr lang="ru-RU" sz="3600" dirty="0">
                <a:latin typeface="Intro " pitchFamily="50" charset="0"/>
              </a:rPr>
            </a:br>
            <a:endParaRPr lang="ru-RU" sz="3600" dirty="0">
              <a:latin typeface="Intro 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21624"/>
            <a:ext cx="9144000" cy="2736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1624"/>
            <a:ext cx="9144000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2390" y="3434636"/>
            <a:ext cx="6496335" cy="1609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Proxima Nova Rg" pitchFamily="50" charset="0"/>
              </a:rPr>
              <a:t>Эффективно использование для </a:t>
            </a:r>
            <a:r>
              <a:rPr lang="ru-RU" dirty="0">
                <a:solidFill>
                  <a:schemeClr val="bg1"/>
                </a:solidFill>
                <a:latin typeface="Proxima Nova Rg" pitchFamily="50" charset="0"/>
              </a:rPr>
              <a:t>воздушной  поверхностной дезинфекции в больницах, военных и передвижных </a:t>
            </a:r>
            <a:r>
              <a:rPr lang="ru-RU" dirty="0" smtClean="0">
                <a:solidFill>
                  <a:schemeClr val="bg1"/>
                </a:solidFill>
                <a:latin typeface="Proxima Nova Rg" pitchFamily="50" charset="0"/>
              </a:rPr>
              <a:t>госпиталях, пищевой промышленности</a:t>
            </a:r>
            <a:endParaRPr lang="ru-RU" dirty="0">
              <a:solidFill>
                <a:schemeClr val="bg1"/>
              </a:solidFill>
              <a:latin typeface="Proxima Nova Rg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1354" y="1739000"/>
            <a:ext cx="6496335" cy="1609372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Proxima Nova Rg" pitchFamily="50" charset="0"/>
              </a:rPr>
              <a:t>Защитное пленочное покрытие при </a:t>
            </a:r>
            <a:r>
              <a:rPr lang="ru-RU" dirty="0">
                <a:latin typeface="Proxima Nova Rg" pitchFamily="50" charset="0"/>
              </a:rPr>
              <a:t>повреждении лампы </a:t>
            </a:r>
            <a:r>
              <a:rPr lang="ru-RU" dirty="0" smtClean="0">
                <a:latin typeface="Proxima Nova Rg" pitchFamily="50" charset="0"/>
              </a:rPr>
              <a:t>предотвращает </a:t>
            </a:r>
            <a:r>
              <a:rPr lang="ru-RU" dirty="0">
                <a:latin typeface="Proxima Nova Rg" pitchFamily="50" charset="0"/>
              </a:rPr>
              <a:t>распространение осколков стекла и паров ртути, вредных для организма человека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37833" y="1549400"/>
            <a:ext cx="7886700" cy="3568700"/>
          </a:xfrm>
          <a:solidFill>
            <a:srgbClr val="3C5DA7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ЛАМПЫ 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ТИПА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ЛУФТ</a:t>
            </a:r>
            <a:endParaRPr lang="ru-RU" sz="4000" dirty="0">
              <a:solidFill>
                <a:schemeClr val="bg1"/>
              </a:solidFill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ЛУФТ 40 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716" y="95534"/>
            <a:ext cx="8352431" cy="1513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roxima Nova Rg" pitchFamily="50" charset="0"/>
              </a:rPr>
              <a:t>На внутреннюю поверхность колбы нанесен специальный люминофор, обеспечивающий генерацию ультрафиолетового излучения </a:t>
            </a:r>
            <a:r>
              <a:rPr lang="ru-RU" dirty="0" smtClean="0">
                <a:solidFill>
                  <a:schemeClr val="bg1"/>
                </a:solidFill>
                <a:latin typeface="Proxima Nova Rg" pitchFamily="50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Proxima Nova Rg" pitchFamily="50" charset="0"/>
              </a:rPr>
              <a:t>области 320-400 </a:t>
            </a:r>
            <a:r>
              <a:rPr lang="ru-RU" dirty="0" err="1">
                <a:solidFill>
                  <a:schemeClr val="bg1"/>
                </a:solidFill>
                <a:latin typeface="Proxima Nova Rg" pitchFamily="50" charset="0"/>
              </a:rPr>
              <a:t>нм</a:t>
            </a:r>
            <a:r>
              <a:rPr lang="ru-RU" dirty="0">
                <a:solidFill>
                  <a:schemeClr val="bg1"/>
                </a:solidFill>
                <a:latin typeface="Proxima Nova Rg" pitchFamily="50" charset="0"/>
              </a:rPr>
              <a:t> (УФ-А</a:t>
            </a:r>
            <a:r>
              <a:rPr lang="ru-RU" dirty="0" smtClean="0">
                <a:solidFill>
                  <a:schemeClr val="bg1"/>
                </a:solidFill>
                <a:latin typeface="Proxima Nova Rg" pitchFamily="50" charset="0"/>
              </a:rPr>
              <a:t>)</a:t>
            </a:r>
            <a:endParaRPr lang="ru-RU" dirty="0">
              <a:solidFill>
                <a:schemeClr val="bg1"/>
              </a:solidFill>
              <a:latin typeface="Proxima Nova Rg" pitchFamily="50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6"/>
          <a:stretch/>
        </p:blipFill>
        <p:spPr>
          <a:xfrm>
            <a:off x="2714063" y="1609372"/>
            <a:ext cx="5624719" cy="392277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4113" r="39552" b="50000"/>
          <a:stretch/>
        </p:blipFill>
        <p:spPr>
          <a:xfrm>
            <a:off x="204716" y="4865427"/>
            <a:ext cx="5404514" cy="1992573"/>
          </a:xfrm>
          <a:prstGeom prst="rect">
            <a:avLst/>
          </a:prstGeom>
        </p:spPr>
      </p:pic>
      <p:pic>
        <p:nvPicPr>
          <p:cNvPr id="3074" name="Picture 2" descr="E:\ИЦЭС НИИИС\каталог\для Любы\Часть 4 Источники света\лампы 1\DSC_0072 ЛУФТ40,40-1,80,20,ЛГ20,ЛС20 ИСП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5" r="16625" b="18093"/>
          <a:stretch/>
        </p:blipFill>
        <p:spPr bwMode="auto">
          <a:xfrm rot="16200000">
            <a:off x="1" y="2770495"/>
            <a:ext cx="2729552" cy="14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8741" y="1283423"/>
            <a:ext cx="6496335" cy="1609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Proxima Nova Rg" pitchFamily="50" charset="0"/>
              </a:rPr>
              <a:t>Защитная пленка </a:t>
            </a:r>
            <a:r>
              <a:rPr lang="ru-RU" dirty="0" smtClean="0">
                <a:latin typeface="Proxima Nova Rg" pitchFamily="50" charset="0"/>
              </a:rPr>
              <a:t>предотвращает при повреждении лампы распространение  </a:t>
            </a:r>
            <a:r>
              <a:rPr lang="ru-RU" dirty="0">
                <a:latin typeface="Proxima Nova Rg" pitchFamily="50" charset="0"/>
              </a:rPr>
              <a:t>осколков и паров </a:t>
            </a:r>
            <a:r>
              <a:rPr lang="ru-RU" dirty="0" smtClean="0">
                <a:latin typeface="Proxima Nova Rg" pitchFamily="50" charset="0"/>
              </a:rPr>
              <a:t>ртути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3148" y="3752071"/>
            <a:ext cx="6496335" cy="16093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Proxima Nova Rg" pitchFamily="50" charset="0"/>
              </a:rPr>
              <a:t>Лампы применяется в медицинских облучательных установках, установках, использующих фотохимическое и биологическое действие УФ излучения, для отвердевания пластмасс, сушки красок и лаков, ловли насекомых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3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6801" y="1555052"/>
            <a:ext cx="7886700" cy="3568700"/>
          </a:xfrm>
          <a:prstGeom prst="rect">
            <a:avLst/>
          </a:prstGeom>
          <a:solidFill>
            <a:srgbClr val="3C5DA7"/>
          </a:solidFill>
        </p:spPr>
        <p:txBody>
          <a:bodyPr vert="horz" lIns="100098" tIns="50051" rIns="100098" bIns="50051" rtlCol="0" anchor="ctr">
            <a:normAutofit/>
          </a:bodyPr>
          <a:lstStyle>
            <a:lvl1pPr algn="l" defTabSz="1000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ЛАМПЫ 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ТИПА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ЛЖ</a:t>
            </a:r>
            <a:endParaRPr lang="ru-RU" sz="4000" dirty="0">
              <a:solidFill>
                <a:schemeClr val="bg1"/>
              </a:solidFill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3"/>
          <a:stretch/>
        </p:blipFill>
        <p:spPr>
          <a:xfrm>
            <a:off x="2755844" y="990600"/>
            <a:ext cx="6183439" cy="3957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roxima Nova Rg" pitchFamily="50" charset="0"/>
              </a:rPr>
              <a:t>Защитное пленочное покрытие желтого цвета корректирует спектр лампы, что позволяет исключить ультрафиолетовую </a:t>
            </a:r>
            <a:r>
              <a:rPr lang="ru-RU" dirty="0" smtClean="0">
                <a:latin typeface="Proxima Nova Rg" pitchFamily="50" charset="0"/>
              </a:rPr>
              <a:t>составляющую</a:t>
            </a:r>
            <a:endParaRPr lang="ru-RU" dirty="0">
              <a:latin typeface="Proxima Nova Rg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17935" b="9491"/>
          <a:stretch/>
        </p:blipFill>
        <p:spPr>
          <a:xfrm>
            <a:off x="237360" y="2236863"/>
            <a:ext cx="2518484" cy="19812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35378"/>
              </p:ext>
            </p:extLst>
          </p:nvPr>
        </p:nvGraphicFramePr>
        <p:xfrm>
          <a:off x="1875661" y="5025813"/>
          <a:ext cx="6176140" cy="171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439"/>
                <a:gridCol w="660400"/>
                <a:gridCol w="1930400"/>
                <a:gridCol w="1485901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ОСНОВНЫЕ ТЕХНИЧЕСКИЕ ДАННЫЕ ЛЖ 18П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Напряжение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на лампе, 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68±2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Световой поток, лм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Ток лампы, 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 службы, час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12 000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Мощность лампы, Вт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Расположение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Произвольное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8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40" y="3149282"/>
            <a:ext cx="5048818" cy="39913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3C5DA7"/>
                </a:solidFill>
                <a:latin typeface="Proxima Nova Rg" pitchFamily="50" charset="0"/>
              </a:rPr>
              <a:t>Спектр излучения ЛБ 18</a:t>
            </a:r>
            <a:endParaRPr lang="ru-RU" sz="2000" dirty="0">
              <a:solidFill>
                <a:srgbClr val="3C5DA7"/>
              </a:solidFill>
              <a:latin typeface="Proxima Nova Rg" pitchFamily="50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4" y="539710"/>
            <a:ext cx="4482379" cy="246279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77" y="3421678"/>
            <a:ext cx="4440142" cy="244913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123777" y="6075529"/>
            <a:ext cx="4897393" cy="399138"/>
          </a:xfrm>
          <a:prstGeom prst="rect">
            <a:avLst/>
          </a:prstGeom>
        </p:spPr>
        <p:txBody>
          <a:bodyPr vert="horz" lIns="100098" tIns="50051" rIns="100098" bIns="50051" rtlCol="0" anchor="ctr">
            <a:noAutofit/>
          </a:bodyPr>
          <a:lstStyle>
            <a:lvl1pPr algn="l" defTabSz="1000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3C5DA7"/>
                </a:solidFill>
                <a:latin typeface="Proxima Nova Rg" pitchFamily="50" charset="0"/>
              </a:rPr>
              <a:t>Спектр излучения ЛЖ 18 П</a:t>
            </a:r>
          </a:p>
        </p:txBody>
      </p:sp>
    </p:spTree>
    <p:extLst>
      <p:ext uri="{BB962C8B-B14F-4D97-AF65-F5344CB8AC3E}">
        <p14:creationId xmlns:p14="http://schemas.microsoft.com/office/powerpoint/2010/main" val="156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898" y="2361062"/>
            <a:ext cx="5622878" cy="1501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Proxima Nova Rg" pitchFamily="50" charset="0"/>
              </a:rPr>
              <a:t>ЛЖ 18 П  </a:t>
            </a:r>
            <a:r>
              <a:rPr lang="ru-RU" dirty="0">
                <a:latin typeface="Proxima Nova Rg" pitchFamily="50" charset="0"/>
              </a:rPr>
              <a:t>рекомендована для применения в стерильных производствах, например, в цехах по изготовлению микросхем, а также для общего освещения без УФ-излучения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6641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52743"/>
            <a:ext cx="7886700" cy="13255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DFA532"/>
                </a:solidFill>
                <a:latin typeface="Intro " pitchFamily="50" charset="0"/>
              </a:rPr>
              <a:t>Благодарим за внимание!</a:t>
            </a:r>
            <a:endParaRPr lang="ru-RU" dirty="0">
              <a:solidFill>
                <a:srgbClr val="DFA532"/>
              </a:solidFill>
              <a:latin typeface="Intro 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394579"/>
            <a:ext cx="9144000" cy="2463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301993"/>
            <a:ext cx="7886700" cy="25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0407E"/>
                </a:solidFill>
                <a:latin typeface="Intro " pitchFamily="50" charset="0"/>
              </a:rPr>
              <a:t>Экологически безопасные ультрафиолетовые излучатели</a:t>
            </a:r>
            <a:endParaRPr lang="ru-RU" sz="2800" dirty="0">
              <a:solidFill>
                <a:srgbClr val="30407E"/>
              </a:solidFill>
              <a:latin typeface="Intro 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01" y="1801504"/>
            <a:ext cx="4722125" cy="818866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Proxima Nova Rg" pitchFamily="50" charset="0"/>
              </a:rPr>
              <a:t>ДБА 15</a:t>
            </a:r>
            <a:endParaRPr lang="ru-RU" sz="3200" dirty="0">
              <a:latin typeface="Proxima Nova Rg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500" y="2854656"/>
            <a:ext cx="4722125" cy="818866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Proxima Nova Rg" pitchFamily="50" charset="0"/>
              </a:rPr>
              <a:t>ДБ</a:t>
            </a:r>
            <a:r>
              <a:rPr lang="en-US" sz="3200" dirty="0" smtClean="0">
                <a:latin typeface="Proxima Nova Rg" pitchFamily="50" charset="0"/>
              </a:rPr>
              <a:t> </a:t>
            </a:r>
            <a:r>
              <a:rPr lang="ru-RU" sz="3200" dirty="0" smtClean="0">
                <a:latin typeface="Proxima Nova Rg" pitchFamily="50" charset="0"/>
              </a:rPr>
              <a:t>15</a:t>
            </a:r>
            <a:r>
              <a:rPr lang="en-US" sz="3200" dirty="0" smtClean="0">
                <a:latin typeface="Proxima Nova Rg" pitchFamily="50" charset="0"/>
              </a:rPr>
              <a:t> </a:t>
            </a:r>
            <a:r>
              <a:rPr lang="ru-RU" sz="3200" dirty="0" smtClean="0">
                <a:latin typeface="Proxima Nova Rg" pitchFamily="50" charset="0"/>
              </a:rPr>
              <a:t>П</a:t>
            </a:r>
            <a:endParaRPr lang="ru-RU" sz="3200" dirty="0">
              <a:latin typeface="Proxima Nova Rg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499" y="3864590"/>
            <a:ext cx="4722125" cy="818866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Proxima Nova Rg" pitchFamily="50" charset="0"/>
              </a:rPr>
              <a:t>ЛУФТ 40 П</a:t>
            </a:r>
            <a:endParaRPr lang="ru-RU" sz="3200" dirty="0">
              <a:latin typeface="Proxima Nova Rg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501" y="4847229"/>
            <a:ext cx="4722125" cy="818866"/>
          </a:xfrm>
          <a:prstGeom prst="rect">
            <a:avLst/>
          </a:prstGeom>
          <a:solidFill>
            <a:srgbClr val="DFA53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Proxima Nova Rg" pitchFamily="50" charset="0"/>
              </a:rPr>
              <a:t>ЛЖ 18 П</a:t>
            </a:r>
            <a:endParaRPr lang="ru-RU" sz="3200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25133" y="1651000"/>
            <a:ext cx="7886700" cy="3568700"/>
          </a:xfrm>
          <a:prstGeom prst="rect">
            <a:avLst/>
          </a:prstGeom>
          <a:solidFill>
            <a:srgbClr val="3C5DA7"/>
          </a:solidFill>
        </p:spPr>
        <p:txBody>
          <a:bodyPr vert="horz" lIns="100098" tIns="50051" rIns="100098" bIns="50051" rtlCol="0" anchor="ctr">
            <a:normAutofit/>
          </a:bodyPr>
          <a:lstStyle>
            <a:lvl1pPr algn="l" defTabSz="1000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ЛАМПЫ 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ТИПА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ДБА</a:t>
            </a:r>
            <a:endParaRPr lang="ru-RU" sz="4000" dirty="0">
              <a:solidFill>
                <a:schemeClr val="bg1"/>
              </a:solidFill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0"/>
          <a:stretch/>
        </p:blipFill>
        <p:spPr>
          <a:xfrm>
            <a:off x="1921457" y="1416988"/>
            <a:ext cx="6772131" cy="3810104"/>
          </a:xfrm>
        </p:spPr>
      </p:pic>
      <p:pic>
        <p:nvPicPr>
          <p:cNvPr id="2050" name="Picture 2" descr="E:\ИЦЭС НИИИС\каталог\для Любы\Часть 4 Источники света\спектры\1. Лампы ртутные низкого давления бактарицидные\1. Лампы ртутные низкого давления бактарицидны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7"/>
          <a:stretch/>
        </p:blipFill>
        <p:spPr bwMode="auto">
          <a:xfrm>
            <a:off x="150124" y="4859077"/>
            <a:ext cx="5378806" cy="19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124" y="150125"/>
            <a:ext cx="8584443" cy="1157680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Proxima Nova Rg" pitchFamily="50" charset="0"/>
              </a:rPr>
              <a:t>Конструкция лампы имеет ряд особенностей, обеспечивающих ее </a:t>
            </a:r>
            <a:r>
              <a:rPr lang="ru-RU" dirty="0" smtClean="0">
                <a:latin typeface="Proxima Nova Rg" pitchFamily="50" charset="0"/>
              </a:rPr>
              <a:t>эффективность</a:t>
            </a:r>
            <a:endParaRPr lang="ru-RU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353" y="661915"/>
            <a:ext cx="5811674" cy="1644556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Proxima Nova Rg" pitchFamily="50" charset="0"/>
              </a:rPr>
              <a:t>Наличие пускового и рабочего флажков увеличивают скорость запуска лампы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0571" y="2668136"/>
            <a:ext cx="5811674" cy="1644556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Proxima Nova Rg" pitchFamily="50" charset="0"/>
              </a:rPr>
              <a:t>Лампа снабжена </a:t>
            </a:r>
            <a:r>
              <a:rPr lang="ru-RU" dirty="0" smtClean="0">
                <a:latin typeface="Proxima Nova Rg" pitchFamily="50" charset="0"/>
              </a:rPr>
              <a:t>дозатором, </a:t>
            </a:r>
            <a:r>
              <a:rPr lang="ru-RU" dirty="0">
                <a:latin typeface="Proxima Nova Rg" pitchFamily="50" charset="0"/>
              </a:rPr>
              <a:t>обеспечивающим возможность регулирования необходимого количества ртути в течение всего срока эксплуатации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353" y="4724400"/>
            <a:ext cx="6616892" cy="17196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Proxima Nova Rg" pitchFamily="50" charset="0"/>
              </a:rPr>
              <a:t>ДБА 15 экологически безопасна при эксплуатации, поскольку ртуть в лампе за счет специальной амальгамы находится в связанном </a:t>
            </a:r>
            <a:r>
              <a:rPr lang="ru-RU" dirty="0" smtClean="0">
                <a:latin typeface="Proxima Nova Rg" pitchFamily="50" charset="0"/>
              </a:rPr>
              <a:t>состоянии</a:t>
            </a:r>
            <a:endParaRPr lang="ru-RU" dirty="0">
              <a:latin typeface="Proxima Nova Rg" pitchFamily="50" charset="0"/>
            </a:endParaRPr>
          </a:p>
          <a:p>
            <a:endParaRPr lang="ru-RU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37"/>
            <a:ext cx="8204798" cy="132556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roxima Nova Rg" pitchFamily="50" charset="0"/>
              </a:rPr>
              <a:t>Сравнительная таблица характеристик ДБА 15 и ДБ 15</a:t>
            </a:r>
            <a:endParaRPr lang="ru-RU" sz="2400" dirty="0">
              <a:solidFill>
                <a:schemeClr val="bg1"/>
              </a:solidFill>
              <a:latin typeface="Proxima Nova Rg" pitchFamily="50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078403"/>
              </p:ext>
            </p:extLst>
          </p:nvPr>
        </p:nvGraphicFramePr>
        <p:xfrm>
          <a:off x="0" y="1825625"/>
          <a:ext cx="9144001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93"/>
                <a:gridCol w="1156992"/>
                <a:gridCol w="1156991"/>
                <a:gridCol w="824159"/>
                <a:gridCol w="1360964"/>
                <a:gridCol w="993279"/>
                <a:gridCol w="803387"/>
                <a:gridCol w="1533736"/>
              </a:tblGrid>
              <a:tr h="10949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 лампы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0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Диаметр, мм</a:t>
                      </a:r>
                    </a:p>
                    <a:p>
                      <a:pPr marL="0" algn="ctr" defTabSz="1000987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мм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мм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Мощность,  </a:t>
                      </a:r>
                    </a:p>
                    <a:p>
                      <a:pPr marL="0" algn="ctr" defTabSz="1000987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</a:p>
                    <a:p>
                      <a:pPr marL="0" algn="ctr" defTabSz="1000987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Напряжение на лампе, </a:t>
                      </a:r>
                    </a:p>
                    <a:p>
                      <a:pPr marL="0" algn="ctr" defTabSz="1000987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</a:p>
                    <a:p>
                      <a:pPr marL="0" algn="ctr" defTabSz="1000987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Сила тока, </a:t>
                      </a:r>
                    </a:p>
                    <a:p>
                      <a:pPr marL="0" algn="ctr" defTabSz="1000987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</a:p>
                    <a:p>
                      <a:pPr marL="0" algn="ctr" defTabSz="1000987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Поток излучения (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=253,7нм),Вт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ДБА 15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451,6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437,4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ДБ 15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451,6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437,4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4" marR="51434" marT="0" marB="0"/>
                </a:tc>
                <a:tc>
                  <a:txBody>
                    <a:bodyPr/>
                    <a:lstStyle/>
                    <a:p>
                      <a:pPr marL="0" algn="ctr" defTabSz="1000987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2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33" y="1549400"/>
            <a:ext cx="7886700" cy="3568700"/>
          </a:xfrm>
          <a:solidFill>
            <a:srgbClr val="3C5DA7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ЛАМПЫ 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ТИПА</a:t>
            </a:r>
            <a:b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Proxima Nova Rg" pitchFamily="50" charset="0"/>
              </a:rPr>
              <a:t>ДБ</a:t>
            </a:r>
            <a:endParaRPr lang="ru-RU" sz="4000" dirty="0">
              <a:solidFill>
                <a:schemeClr val="bg1"/>
              </a:solidFill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>
          <a:xfrm>
            <a:off x="2887225" y="1501254"/>
            <a:ext cx="5874637" cy="4040656"/>
          </a:xfrm>
        </p:spPr>
      </p:pic>
      <p:pic>
        <p:nvPicPr>
          <p:cNvPr id="1026" name="Picture 2" descr="E:\ИЦЭС НИИИС\каталог\для Любы\Часть 4 Источники света\спектры\1. Лампы ртутные низкого давления бактарицидные\1. Лампы ртутные низкого давления бактарицидны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08"/>
          <a:stretch/>
        </p:blipFill>
        <p:spPr bwMode="auto">
          <a:xfrm>
            <a:off x="204717" y="4872251"/>
            <a:ext cx="5295333" cy="19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4717" y="218365"/>
            <a:ext cx="8557145" cy="1282889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roxima Nova Rg" pitchFamily="50" charset="0"/>
              </a:rPr>
              <a:t>Экраны обеспечивают защиту внутренней поверхности колбы от «распыления» вольфрама электрода, что исключает потемнение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9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5" b="30509"/>
          <a:stretch/>
        </p:blipFill>
        <p:spPr>
          <a:xfrm rot="5400000">
            <a:off x="6308309" y="1487559"/>
            <a:ext cx="3643689" cy="101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873" y="317159"/>
            <a:ext cx="5667960" cy="1947739"/>
          </a:xfrm>
          <a:prstGeom prst="rect">
            <a:avLst/>
          </a:prstGeom>
          <a:noFill/>
        </p:spPr>
        <p:txBody>
          <a:bodyPr wrap="square" lIns="100098" tIns="50051" rIns="100098" bIns="50051" rtlCol="0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777" y="2625502"/>
            <a:ext cx="6141493" cy="1658203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Proxima Nova Rg" pitchFamily="50" charset="0"/>
            </a:endParaRPr>
          </a:p>
          <a:p>
            <a:r>
              <a:rPr lang="ru-RU" dirty="0" smtClean="0">
                <a:latin typeface="Proxima Nova Rg" pitchFamily="50" charset="0"/>
              </a:rPr>
              <a:t>Особенностью </a:t>
            </a:r>
            <a:r>
              <a:rPr lang="ru-RU" dirty="0">
                <a:latin typeface="Proxima Nova Rg" pitchFamily="50" charset="0"/>
              </a:rPr>
              <a:t>данной лампы является наличие защитного пленочного покрытия, которое делает ее экологически безопасной в использовании</a:t>
            </a:r>
          </a:p>
          <a:p>
            <a:endParaRPr lang="ru-RU" dirty="0">
              <a:latin typeface="Proxima Nova Rg" pitchFamily="50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7221" y="171911"/>
            <a:ext cx="6141493" cy="2238233"/>
          </a:xfrm>
          <a:prstGeom prst="rect">
            <a:avLst/>
          </a:prstGeom>
          <a:solidFill>
            <a:srgbClr val="3C5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Proxima Nova Rg" pitchFamily="50" charset="0"/>
              </a:rPr>
              <a:t>Специальное </a:t>
            </a:r>
            <a:r>
              <a:rPr lang="ru-RU" dirty="0" smtClean="0">
                <a:latin typeface="Proxima Nova Rg" pitchFamily="50" charset="0"/>
              </a:rPr>
              <a:t>покрытие</a:t>
            </a:r>
            <a:r>
              <a:rPr lang="ru-RU" dirty="0">
                <a:latin typeface="Proxima Nova Rg" pitchFamily="50" charset="0"/>
              </a:rPr>
              <a:t>, нанесенное на внутреннюю поверхность колбы обеспечивает стабильную работу лампы на протяжении всего срока службы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722"/>
            <a:ext cx="4663233" cy="2510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6604" r="7141" b="27356"/>
          <a:stretch/>
        </p:blipFill>
        <p:spPr>
          <a:xfrm>
            <a:off x="5008530" y="4347722"/>
            <a:ext cx="4135470" cy="25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363</Words>
  <Application>Microsoft Office PowerPoint</Application>
  <PresentationFormat>Прозрачка</PresentationFormat>
  <Paragraphs>76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Intro </vt:lpstr>
      <vt:lpstr>Proxima Nova Rg</vt:lpstr>
      <vt:lpstr>Тема Office</vt:lpstr>
      <vt:lpstr>Новинки ультрафиолетовых излучателей от  НИИИС имени  А.Н. Лодыгина </vt:lpstr>
      <vt:lpstr>Экологически безопасные ультрафиолетовые излучатели</vt:lpstr>
      <vt:lpstr>Презентация PowerPoint</vt:lpstr>
      <vt:lpstr>Презентация PowerPoint</vt:lpstr>
      <vt:lpstr>Презентация PowerPoint</vt:lpstr>
      <vt:lpstr>Сравнительная таблица характеристик ДБА 15 и ДБ 15</vt:lpstr>
      <vt:lpstr>ЛАМПЫ  ТИПА ДБ</vt:lpstr>
      <vt:lpstr>Презентация PowerPoint</vt:lpstr>
      <vt:lpstr>Презентация PowerPoint</vt:lpstr>
      <vt:lpstr>Презентация PowerPoint</vt:lpstr>
      <vt:lpstr>ЛАМПЫ  ТИПА ЛУФТ</vt:lpstr>
      <vt:lpstr>ЛУФТ 40 П</vt:lpstr>
      <vt:lpstr>Презентация PowerPoint</vt:lpstr>
      <vt:lpstr>Презентация PowerPoint</vt:lpstr>
      <vt:lpstr>Презентация PowerPoint</vt:lpstr>
      <vt:lpstr>Спектр излучения ЛБ 18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 ультрафиолетовых излучателей от</dc:title>
  <dc:creator>Вельдина Юлия Николаевна</dc:creator>
  <cp:lastModifiedBy>Koshin</cp:lastModifiedBy>
  <cp:revision>73</cp:revision>
  <dcterms:created xsi:type="dcterms:W3CDTF">2016-06-02T05:17:22Z</dcterms:created>
  <dcterms:modified xsi:type="dcterms:W3CDTF">2016-06-03T09:41:21Z</dcterms:modified>
</cp:coreProperties>
</file>