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92" r:id="rId3"/>
    <p:sldId id="291" r:id="rId4"/>
    <p:sldId id="288" r:id="rId5"/>
    <p:sldId id="294" r:id="rId6"/>
    <p:sldId id="287" r:id="rId7"/>
    <p:sldId id="289" r:id="rId8"/>
    <p:sldId id="293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2DB53-B48D-4052-8BFA-5986E767943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E7C37-926E-40E1-8FE5-79611111E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42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7FC12-1905-4C8E-9A36-4E8660DC4607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0DAF1-6368-4550-ADED-B0809F06C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9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0FA5-074B-4F3A-817F-7EF89FF50C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1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1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6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0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2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3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3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4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3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8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4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7110A-0462-493F-8C9E-95650F7219F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51BC-24B3-4C29-BD1E-F15501D9F9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0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jp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6.jpeg"/><Relationship Id="rId18" Type="http://schemas.openxmlformats.org/officeDocument/2006/relationships/image" Target="../media/image49.png"/><Relationship Id="rId3" Type="http://schemas.openxmlformats.org/officeDocument/2006/relationships/image" Target="../media/image4.jpg"/><Relationship Id="rId21" Type="http://schemas.openxmlformats.org/officeDocument/2006/relationships/image" Target="../media/image52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8.jpe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7.png"/><Relationship Id="rId24" Type="http://schemas.openxmlformats.org/officeDocument/2006/relationships/image" Target="../media/image24.png"/><Relationship Id="rId5" Type="http://schemas.openxmlformats.org/officeDocument/2006/relationships/image" Target="../media/image38.png"/><Relationship Id="rId15" Type="http://schemas.openxmlformats.org/officeDocument/2006/relationships/image" Target="../media/image46.jpeg"/><Relationship Id="rId23" Type="http://schemas.openxmlformats.org/officeDocument/2006/relationships/image" Target="../media/image23.png"/><Relationship Id="rId10" Type="http://schemas.openxmlformats.org/officeDocument/2006/relationships/image" Target="../media/image43.png"/><Relationship Id="rId19" Type="http://schemas.openxmlformats.org/officeDocument/2006/relationships/image" Target="../media/image50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5.pn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2"/>
            <a:ext cx="9144000" cy="6467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332259"/>
            <a:ext cx="496855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dirty="0"/>
              <a:t>Технические требования к светильникам на объектах инфраструктуры Московского </a:t>
            </a:r>
            <a:r>
              <a:rPr lang="ru-RU" sz="2800" dirty="0" smtClean="0"/>
              <a:t>метрополитена»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Евгений Долин, </a:t>
            </a:r>
            <a:r>
              <a:rPr lang="ru-RU" sz="2800" dirty="0" smtClean="0"/>
              <a:t>АПСС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251521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4354\Desktop\нп псс\NPPSS_Presentation_shablon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" y="364914"/>
            <a:ext cx="9135652" cy="64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Рисунок 10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1976" r="6415" b="13002"/>
          <a:stretch/>
        </p:blipFill>
        <p:spPr>
          <a:xfrm>
            <a:off x="190339" y="842677"/>
            <a:ext cx="4716270" cy="28901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15341" y="842677"/>
            <a:ext cx="4371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 algn="ctr"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АССОЦИАЦИЯ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175" indent="-3175" algn="ctr"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РАВНОПРАВНЫХ</a:t>
            </a:r>
          </a:p>
          <a:p>
            <a:pPr marL="3175" indent="-3175" algn="ctr"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ПРОФЕССИОНАЛОВ</a:t>
            </a:r>
          </a:p>
          <a:p>
            <a:pPr marL="3175" indent="-3175" algn="ctr"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СВЕТОДИОДНОГО РЫНКА</a:t>
            </a:r>
          </a:p>
        </p:txBody>
      </p:sp>
      <p:grpSp>
        <p:nvGrpSpPr>
          <p:cNvPr id="1028" name="Группа 1027"/>
          <p:cNvGrpSpPr/>
          <p:nvPr/>
        </p:nvGrpSpPr>
        <p:grpSpPr>
          <a:xfrm>
            <a:off x="33702" y="2924944"/>
            <a:ext cx="9110298" cy="3625893"/>
            <a:chOff x="289518" y="3088483"/>
            <a:chExt cx="8825061" cy="3526071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45469" y="3088483"/>
              <a:ext cx="8769110" cy="3526071"/>
              <a:chOff x="345469" y="3088483"/>
              <a:chExt cx="8769110" cy="3526071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345469" y="3088483"/>
                <a:ext cx="8769110" cy="3526071"/>
                <a:chOff x="345469" y="3088483"/>
                <a:chExt cx="8769110" cy="3526071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345469" y="3088483"/>
                  <a:ext cx="8769110" cy="3526071"/>
                  <a:chOff x="345469" y="3088483"/>
                  <a:chExt cx="8769110" cy="3526071"/>
                </a:xfrm>
              </p:grpSpPr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345469" y="3088483"/>
                    <a:ext cx="8769110" cy="3479769"/>
                    <a:chOff x="345469" y="3088483"/>
                    <a:chExt cx="8769110" cy="3479769"/>
                  </a:xfrm>
                </p:grpSpPr>
                <p:pic>
                  <p:nvPicPr>
                    <p:cNvPr id="10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98164" y="5816595"/>
                      <a:ext cx="573950" cy="6040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7" name="Группа 6"/>
                    <p:cNvGrpSpPr/>
                    <p:nvPr/>
                  </p:nvGrpSpPr>
                  <p:grpSpPr>
                    <a:xfrm>
                      <a:off x="345469" y="3088483"/>
                      <a:ext cx="8769110" cy="3479769"/>
                      <a:chOff x="272004" y="305221"/>
                      <a:chExt cx="8769110" cy="3479769"/>
                    </a:xfrm>
                  </p:grpSpPr>
                  <p:pic>
                    <p:nvPicPr>
                      <p:cNvPr id="1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414" y="305221"/>
                        <a:ext cx="1927680" cy="481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2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98" y="869343"/>
                        <a:ext cx="1685925" cy="591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4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988" y="400400"/>
                        <a:ext cx="1790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5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04" y="3142193"/>
                        <a:ext cx="2006699" cy="386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6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85" y="2651632"/>
                        <a:ext cx="18097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7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787" y="2407429"/>
                        <a:ext cx="2252559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8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988" y="2596922"/>
                        <a:ext cx="18192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9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118" y="798576"/>
                        <a:ext cx="16383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3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575" y="976383"/>
                        <a:ext cx="1956539" cy="57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9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491" y="3099333"/>
                        <a:ext cx="1363610" cy="685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pic>
                <p:nvPicPr>
                  <p:cNvPr id="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55698" y="6061432"/>
                    <a:ext cx="1252492" cy="5471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0000"/>
                  <a:stretch/>
                </p:blipFill>
                <p:spPr bwMode="auto">
                  <a:xfrm>
                    <a:off x="447991" y="6366840"/>
                    <a:ext cx="1882626" cy="2477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53754" y="3734755"/>
                    <a:ext cx="1944918" cy="3480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8" name="Picture 2" descr="C:\Users\Администратор\YandexDisk\Ассоциация светодиодов-2014-12-26 02-10-25 (1)\Члены НП ПСС\Ферекс\Fereks_new_logo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3867" y="4474737"/>
                  <a:ext cx="1596058" cy="7001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2879" y="4345268"/>
                <a:ext cx="2027592" cy="386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5" name="Picture 3" descr="C:\Users\Администратор\YandexDisk\Ассоциация светодиодов-2014-12-26 02-10-25 (1)\Члены НП ПСС\ЛЕДЕЛ\LEDEL_logo-01min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18" y="4474737"/>
              <a:ext cx="1381324" cy="669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Evgeny\YandexDisk\Ассоциация светодиодов\Члены НП ПСС\ИнтиЛЕД\IntiLED_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05" y="4616852"/>
            <a:ext cx="1743598" cy="6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Evgeny\YandexDisk\Ассоциация светодиодов\Члены НП ПСС\НИИИС\NIIIS_logo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22162" r="5745" b="22191"/>
          <a:stretch/>
        </p:blipFill>
        <p:spPr bwMode="auto">
          <a:xfrm>
            <a:off x="6372200" y="6033738"/>
            <a:ext cx="2260078" cy="4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31" y="4457437"/>
            <a:ext cx="1790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555865" y="764704"/>
            <a:ext cx="123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АПСС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" descr="C:\Users\Evgeny\YandexDisk\Ассоциация светодиодов\Члены НП ПСС\Руслед\лого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26" y="4444369"/>
            <a:ext cx="1135891" cy="4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Администратор\YandexDisk\Ассоциация светодиодов-2014-12-26 02-10-25 (1)\Члены НП ПСС\Электроточприбор\Лого с сайта 2016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48" y="5413750"/>
            <a:ext cx="2572469" cy="3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93599"/>
            <a:ext cx="9144000" cy="6464401"/>
            <a:chOff x="0" y="393599"/>
            <a:chExt cx="9144000" cy="6464401"/>
          </a:xfrm>
        </p:grpSpPr>
        <p:pic>
          <p:nvPicPr>
            <p:cNvPr id="8" name="Picture 2" descr="C:\Users\24354\Desktop\нп псс\NPPSS_Presentation_shablon-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599"/>
              <a:ext cx="9144000" cy="646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8" y="5805264"/>
              <a:ext cx="881481" cy="8580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4634" y="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Georgia" pitchFamily="18" charset="0"/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Проблемы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Заказчика – стандартный набор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23528" y="836712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  <a:buClr>
                <a:srgbClr val="FFC000"/>
              </a:buClr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Недостаточно квалифицированных специалистов для подготовки типовых требований к продукции и экспресс оценки ее соответствия. Противоречия в нормативах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Evgeny\YandexDisk\Ассоциация светодиодов\PR Служба\Промоматериалы\microsco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56" y="3799730"/>
            <a:ext cx="767631" cy="11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vgeny\YandexDisk\Ассоциация светодиодов\PR Служба\Промоматериалы\мусор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887" y="2206384"/>
            <a:ext cx="1043608" cy="14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geny\YandexDisk\Ассоциация светодиодов\PR Служба\Промоматериалы\Куе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52" y="4553927"/>
            <a:ext cx="1293191" cy="21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geny\YandexDisk\Ассоциация светодиодов\PR Служба\Промоматериалы\Образовани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15" y="852892"/>
            <a:ext cx="1310180" cy="135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52128" y="249462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  <a:buClr>
                <a:srgbClr val="FFC000"/>
              </a:buClr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Недобросовестность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сертификационных органов при выдаче сертификатов соответствия.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128" y="3829347"/>
            <a:ext cx="7459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обязательности подтверждения основных потребительских параметров (световой поток, мощность, цвет, пульсации, срок службы).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331779"/>
            <a:ext cx="5165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Давление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низкой цены</a:t>
            </a:r>
          </a:p>
        </p:txBody>
      </p:sp>
    </p:spTree>
    <p:extLst>
      <p:ext uri="{BB962C8B-B14F-4D97-AF65-F5344CB8AC3E}">
        <p14:creationId xmlns:p14="http://schemas.microsoft.com/office/powerpoint/2010/main" val="25840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93599"/>
            <a:ext cx="9144000" cy="6464401"/>
            <a:chOff x="0" y="393599"/>
            <a:chExt cx="9144000" cy="6464401"/>
          </a:xfrm>
        </p:grpSpPr>
        <p:pic>
          <p:nvPicPr>
            <p:cNvPr id="8" name="Picture 2" descr="C:\Users\24354\Desktop\нп псс\NPPSS_Presentation_shablon-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599"/>
              <a:ext cx="9144000" cy="646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8" y="5805264"/>
              <a:ext cx="881481" cy="8580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0118" y="-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Georgia" pitchFamily="18" charset="0"/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АПСС – Московский метрополитен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95536" y="836712"/>
            <a:ext cx="874846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buAutoNum type="arabicPeriod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2016 года АПСС заключило с Московским метрополитеном договор о сотрудничестве.</a:t>
            </a: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buAutoNum type="arabicPeriod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рамках договора АПСС разработала, а руководство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Мосметро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утвердило в качестве обязательных к исполнению ряд Технических требований</a:t>
            </a:r>
            <a:r>
              <a:rPr lang="ru-RU" sz="2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buFontTx/>
              <a:buAutoNum type="arabicPeriod"/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 заказу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Мосметро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АПСС подготовлен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 регламента внедрения светодиодной техники.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buAutoNum type="arabicPeriod"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АПСС стало членом обновленного Технического комитета 150 «Метрополитены» и внесло ряд предложений по стандартизации.</a:t>
            </a: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buAutoNum type="arabicPeriod"/>
            </a:pPr>
            <a:endParaRPr lang="ru-RU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93599"/>
            <a:ext cx="9144000" cy="6464401"/>
            <a:chOff x="0" y="393599"/>
            <a:chExt cx="9144000" cy="6464401"/>
          </a:xfrm>
        </p:grpSpPr>
        <p:pic>
          <p:nvPicPr>
            <p:cNvPr id="8" name="Picture 2" descr="C:\Users\24354\Desktop\нп псс\NPPSS_Presentation_shablon-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599"/>
              <a:ext cx="9144000" cy="646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8" y="5805264"/>
              <a:ext cx="881481" cy="8580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0118" y="-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Georgia" pitchFamily="18" charset="0"/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АПСС – Московский метрополитен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97768" y="620688"/>
            <a:ext cx="87484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рамках договора АПСС разработала, а руководство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Мосметро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утвердило в качестве обязательных к исполнению ряд Технических требований – для тоннелей и для станций. ТТ не содержат ничего нового – все источники требований указаны в ТТ!                                                  </a:t>
            </a:r>
            <a:endParaRPr lang="ru-RU" sz="2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Evgeny\YandexDisk\Ассоциация светодиодов\Мероприятия\Метро\ТТ станции\Приказ по ТТ на станци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14" y="3300970"/>
            <a:ext cx="4643486" cy="33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geny\YandexDisk\Ассоциация светодиодов\Мероприятия\Метро\ТТ станции\Титул приказа тоннел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3676"/>
            <a:ext cx="4501927" cy="32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93599"/>
            <a:ext cx="9144000" cy="6464401"/>
            <a:chOff x="0" y="393599"/>
            <a:chExt cx="9144000" cy="6464401"/>
          </a:xfrm>
        </p:grpSpPr>
        <p:pic>
          <p:nvPicPr>
            <p:cNvPr id="8" name="Picture 2" descr="C:\Users\24354\Desktop\нп псс\NPPSS_Presentation_shablon-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599"/>
              <a:ext cx="9144000" cy="646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8" y="5805264"/>
              <a:ext cx="881481" cy="8580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7504" y="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Georgia" pitchFamily="18" charset="0"/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Заказчика от Ассоциации: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" b="39721"/>
          <a:stretch/>
        </p:blipFill>
        <p:spPr bwMode="auto">
          <a:xfrm>
            <a:off x="90118" y="767875"/>
            <a:ext cx="6345072" cy="43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59817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6666" y="-59514"/>
            <a:ext cx="17860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АПСС.</a:t>
            </a:r>
          </a:p>
        </p:txBody>
      </p:sp>
    </p:spTree>
    <p:extLst>
      <p:ext uri="{BB962C8B-B14F-4D97-AF65-F5344CB8AC3E}">
        <p14:creationId xmlns:p14="http://schemas.microsoft.com/office/powerpoint/2010/main" val="2692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393599"/>
            <a:ext cx="9144000" cy="6464401"/>
            <a:chOff x="0" y="393599"/>
            <a:chExt cx="9144000" cy="6464401"/>
          </a:xfrm>
        </p:grpSpPr>
        <p:pic>
          <p:nvPicPr>
            <p:cNvPr id="8" name="Picture 2" descr="C:\Users\24354\Desktop\нп псс\NPPSS_Presentation_shablon-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599"/>
              <a:ext cx="9144000" cy="646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8" y="5805264"/>
              <a:ext cx="881481" cy="858020"/>
            </a:xfrm>
            <a:prstGeom prst="rect">
              <a:avLst/>
            </a:prstGeom>
          </p:spPr>
        </p:pic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21468" y="1772816"/>
            <a:ext cx="850106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Наличие 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ТУ на продукцию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 указанными основными 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параметрами, методами их контроля и составом периодических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проверок.</a:t>
            </a:r>
            <a:endParaRPr lang="ru-RU" sz="20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Наличие обязательных сертификатов на продукцию, соответствующую по названию и номеру ТУ.</a:t>
            </a: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Наличие протоколов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испытаний, 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на основании которых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выданы сертификаты.</a:t>
            </a:r>
            <a:endParaRPr lang="ru-RU" sz="20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Наличие протоколов добровольных испытаний на соответствие основным параметрам, заявленным в ТУ, выданных известными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центрами, аккредитованными Госстандартом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 </a:t>
            </a:r>
            <a:endParaRPr lang="ru-RU" sz="200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" y="908720"/>
            <a:ext cx="8643937" cy="726983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Набор документов, позволяющий Заказчику провести экспресс оценку качества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продукции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Техтребованиям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1976" r="6415" b="13002"/>
          <a:stretch/>
        </p:blipFill>
        <p:spPr>
          <a:xfrm>
            <a:off x="2274246" y="1685272"/>
            <a:ext cx="4716270" cy="28901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6963" y="159827"/>
            <a:ext cx="446449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АПСС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– надежный и компетентный партнер, источник информации, лоббист национальных производителей. Мы открыты для любых форм сотрудничества.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2" descr="C:\Users\Администратор\YandexDisk\Ассоциация светодиодов-2014-12-26 02-10-25 (1)\Члены НП ПСС\Ферекс\Fereks_new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16" y="2261097"/>
            <a:ext cx="1694274" cy="6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1" y="2261096"/>
            <a:ext cx="1414477" cy="68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2" y="404664"/>
            <a:ext cx="1606388" cy="54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11" y="481231"/>
            <a:ext cx="16827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61" y="1219894"/>
            <a:ext cx="1421052" cy="7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4"/>
          <a:stretch/>
        </p:blipFill>
        <p:spPr bwMode="auto">
          <a:xfrm>
            <a:off x="285852" y="5205169"/>
            <a:ext cx="1824272" cy="5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4" y="1168048"/>
            <a:ext cx="1670013" cy="29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45945" y="6239712"/>
            <a:ext cx="2538168" cy="33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307048"/>
            <a:ext cx="1964226" cy="4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 descr="C:\Users\Администратор\YandexDisk\Ассоциация светодиодов-2014-12-26 02-10-25 (1)\Члены НП ПСС\Электроточприбор\Лого с сайта 201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11" y="5757136"/>
            <a:ext cx="2572469" cy="3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03" y="5959518"/>
            <a:ext cx="22494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56" y="5827564"/>
            <a:ext cx="708955" cy="74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74" y="5061332"/>
            <a:ext cx="1609669" cy="70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 descr="C:\Users\Администратор\YandexDisk\Ассоциация светодиодов-2014-12-26 02-10-25 (1)\Члены НП ПСС\Интессо\Лого Интессо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1" y="4579909"/>
            <a:ext cx="1672114" cy="2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Администратор\YandexDisk\Ассоциация светодиодов-2014-12-26 02-10-25 (1)\Члены НП ПСС\Фокус\Focus_logo_new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86" y="4027896"/>
            <a:ext cx="1664227" cy="5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Администратор\YandexDisk\Ассоциация светодиодов-2014-12-26 02-10-25 (1)\Члены НП ПСС\ЛЕД Эффект\логотип ЛЕД-Эффект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11" y="3287103"/>
            <a:ext cx="1418324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6" y="3190828"/>
            <a:ext cx="18113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90" y="4930364"/>
            <a:ext cx="18161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C:\Users\Evgeny\YandexDisk\Ассоциация светодиодов\Члены НП ПСС\ИнтиЛЕД\IntiLED_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90" y="4890701"/>
            <a:ext cx="1638853" cy="5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Evgeny\YandexDisk\Ассоциация светодиодов\Члены НП ПСС\НИИИС\NIIIS_logo.pn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22162" r="5745" b="22191"/>
          <a:stretch/>
        </p:blipFill>
        <p:spPr bwMode="auto">
          <a:xfrm>
            <a:off x="36885" y="3826336"/>
            <a:ext cx="2260078" cy="45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2" y="1575157"/>
            <a:ext cx="1790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Evgeny\YandexDisk\Ассоциация светодиодов\Члены НП ПСС\Руслед\лого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11" y="5313874"/>
            <a:ext cx="1135891" cy="4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4934</TotalTime>
  <Words>287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Набор документов, позволяющий Заказчику провести экспресс оценку качества продукции Техтребованиям.</vt:lpstr>
      <vt:lpstr>Презентация PowerPoint</vt:lpstr>
    </vt:vector>
  </TitlesOfParts>
  <Company>SOE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Федосеева</dc:creator>
  <cp:lastModifiedBy>Evgeny</cp:lastModifiedBy>
  <cp:revision>83</cp:revision>
  <cp:lastPrinted>2017-07-31T20:02:44Z</cp:lastPrinted>
  <dcterms:created xsi:type="dcterms:W3CDTF">2012-11-01T07:58:43Z</dcterms:created>
  <dcterms:modified xsi:type="dcterms:W3CDTF">2018-05-16T20:25:52Z</dcterms:modified>
</cp:coreProperties>
</file>