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42" r:id="rId2"/>
    <p:sldMasterId id="2147483856" r:id="rId3"/>
    <p:sldMasterId id="2147484181" r:id="rId4"/>
    <p:sldMasterId id="2147484193" r:id="rId5"/>
    <p:sldMasterId id="2147484205" r:id="rId6"/>
    <p:sldMasterId id="2147484257" r:id="rId7"/>
  </p:sldMasterIdLst>
  <p:notesMasterIdLst>
    <p:notesMasterId r:id="rId22"/>
  </p:notesMasterIdLst>
  <p:handoutMasterIdLst>
    <p:handoutMasterId r:id="rId23"/>
  </p:handoutMasterIdLst>
  <p:sldIdLst>
    <p:sldId id="256" r:id="rId8"/>
    <p:sldId id="407" r:id="rId9"/>
    <p:sldId id="432" r:id="rId10"/>
    <p:sldId id="436" r:id="rId11"/>
    <p:sldId id="437" r:id="rId12"/>
    <p:sldId id="428" r:id="rId13"/>
    <p:sldId id="430" r:id="rId14"/>
    <p:sldId id="411" r:id="rId15"/>
    <p:sldId id="424" r:id="rId16"/>
    <p:sldId id="386" r:id="rId17"/>
    <p:sldId id="429" r:id="rId18"/>
    <p:sldId id="431" r:id="rId19"/>
    <p:sldId id="435" r:id="rId20"/>
    <p:sldId id="425" r:id="rId21"/>
  </p:sldIdLst>
  <p:sldSz cx="10693400" cy="75612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48693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97442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4618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94911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43642" algn="l" defTabSz="897442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692369" algn="l" defTabSz="897442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41095" algn="l" defTabSz="897442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589823" algn="l" defTabSz="897442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A88"/>
    <a:srgbClr val="00487E"/>
    <a:srgbClr val="00467A"/>
    <a:srgbClr val="37A9FF"/>
    <a:srgbClr val="0081E2"/>
    <a:srgbClr val="85CBFF"/>
    <a:srgbClr val="660033"/>
    <a:srgbClr val="FF7C80"/>
    <a:srgbClr val="33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60"/>
  </p:normalViewPr>
  <p:slideViewPr>
    <p:cSldViewPr>
      <p:cViewPr>
        <p:scale>
          <a:sx n="75" d="100"/>
          <a:sy n="75" d="100"/>
        </p:scale>
        <p:origin x="-1464" y="-33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615252240412421E-2"/>
          <c:y val="2.6869168219143032E-2"/>
          <c:w val="0.90557002008575482"/>
          <c:h val="0.859633061497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467A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12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87776"/>
        <c:axId val="89389312"/>
      </c:barChart>
      <c:catAx>
        <c:axId val="893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467A"/>
                </a:solidFill>
              </a:defRPr>
            </a:pPr>
            <a:endParaRPr lang="ru-RU"/>
          </a:p>
        </c:txPr>
        <c:crossAx val="89389312"/>
        <c:crosses val="autoZero"/>
        <c:auto val="1"/>
        <c:lblAlgn val="ctr"/>
        <c:lblOffset val="100"/>
        <c:noMultiLvlLbl val="0"/>
      </c:catAx>
      <c:valAx>
        <c:axId val="8938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467A"/>
                </a:solidFill>
              </a:defRPr>
            </a:pPr>
            <a:endParaRPr lang="ru-RU"/>
          </a:p>
        </c:txPr>
        <c:crossAx val="8938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0.59863</cdr:x>
      <cdr:y>0.7236</cdr:y>
    </cdr:from>
    <cdr:to>
      <cdr:x>0.6858</cdr:x>
      <cdr:y>0.88468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4267565" y="3439015"/>
          <a:ext cx="621445" cy="765558"/>
        </a:xfrm>
        <a:prstGeom xmlns:a="http://schemas.openxmlformats.org/drawingml/2006/main" prst="rect">
          <a:avLst/>
        </a:prstGeom>
        <a:solidFill xmlns:a="http://schemas.openxmlformats.org/drawingml/2006/main">
          <a:srgbClr val="0081E2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48693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97442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4618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794911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43642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692369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141095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589823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l" defTabSz="9953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0.61008</cdr:x>
      <cdr:y>0.74369</cdr:y>
    </cdr:from>
    <cdr:to>
      <cdr:x>0.67928</cdr:x>
      <cdr:y>0.81945</cdr:y>
    </cdr:to>
    <cdr:sp macro="" textlink="">
      <cdr:nvSpPr>
        <cdr:cNvPr id="3" name="Прямоугольник 2"/>
        <cdr:cNvSpPr/>
      </cdr:nvSpPr>
      <cdr:spPr bwMode="auto">
        <a:xfrm xmlns:a="http://schemas.openxmlformats.org/drawingml/2006/main">
          <a:off x="4349229" y="3534499"/>
          <a:ext cx="49334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48693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97442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4618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794911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43642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692369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141095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589823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l" defTabSz="9953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b="1" dirty="0" smtClean="0">
              <a:solidFill>
                <a:schemeClr val="bg1"/>
              </a:solidFill>
              <a:latin typeface="Arial" charset="0"/>
              <a:cs typeface="Arial" charset="0"/>
            </a:rPr>
            <a:t> </a:t>
          </a:r>
          <a:r>
            <a:rPr lang="ru-RU" sz="1600" b="1" dirty="0">
              <a:solidFill>
                <a:schemeClr val="bg1"/>
              </a:solidFill>
              <a:latin typeface="Arial" charset="0"/>
              <a:cs typeface="Arial" charset="0"/>
            </a:rPr>
            <a:t>5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0.82787</cdr:x>
      <cdr:y>0.57579</cdr:y>
    </cdr:from>
    <cdr:to>
      <cdr:x>0.91504</cdr:x>
      <cdr:y>0.8837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5901833" y="2736497"/>
          <a:ext cx="621445" cy="1463372"/>
        </a:xfrm>
        <a:prstGeom xmlns:a="http://schemas.openxmlformats.org/drawingml/2006/main" prst="rect">
          <a:avLst/>
        </a:prstGeom>
        <a:solidFill xmlns:a="http://schemas.openxmlformats.org/drawingml/2006/main">
          <a:srgbClr val="0081E2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48693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97442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4618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794911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43642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692369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141095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589823" algn="l" defTabSz="897442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l" defTabSz="9953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0.83652</cdr:x>
      <cdr:y>0.58487</cdr:y>
    </cdr:from>
    <cdr:to>
      <cdr:x>0.90573</cdr:x>
      <cdr:y>0.66063</cdr:y>
    </cdr:to>
    <cdr:sp macro="" textlink="">
      <cdr:nvSpPr>
        <cdr:cNvPr id="5" name="Прямоугольник 4"/>
        <cdr:cNvSpPr/>
      </cdr:nvSpPr>
      <cdr:spPr bwMode="auto">
        <a:xfrm xmlns:a="http://schemas.openxmlformats.org/drawingml/2006/main">
          <a:off x="5963508" y="2779681"/>
          <a:ext cx="49334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953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b="1" dirty="0" smtClean="0">
              <a:solidFill>
                <a:schemeClr val="bg1"/>
              </a:solidFill>
              <a:latin typeface="Arial" charset="0"/>
              <a:cs typeface="Arial" charset="0"/>
            </a:rPr>
            <a:t> </a:t>
          </a:r>
          <a:r>
            <a:rPr lang="ru-RU" sz="1600" b="1" dirty="0">
              <a:solidFill>
                <a:schemeClr val="bg1"/>
              </a:solidFill>
              <a:latin typeface="Arial" charset="0"/>
              <a:cs typeface="Arial" charset="0"/>
            </a:rPr>
            <a:t>9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BE6067-BFC5-4425-9733-70887DD449FF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2EACAC-2149-4D19-8115-0B8B1511F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7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D4F015-382B-4ABC-9C14-5883F40AF20A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0FE0BC-2111-4780-9BAB-71E2A4AC7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35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4869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9744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461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9491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43642" algn="l" defTabSz="8974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92369" algn="l" defTabSz="8974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41095" algn="l" defTabSz="8974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89823" algn="l" defTabSz="8974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5" indent="-285721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5" indent="-228577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38" indent="-228577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2" indent="-228577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46" indent="-22857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0" indent="-22857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53" indent="-22857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07" indent="-22857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F42A3C-A3B5-47D8-89F3-06332783194F}" type="slidenum">
              <a:rPr lang="ru-RU" sz="1200">
                <a:solidFill>
                  <a:prstClr val="black"/>
                </a:solidFill>
              </a:rPr>
              <a:pPr/>
              <a:t>10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11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9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48693" indent="0" algn="ctr">
              <a:buNone/>
              <a:defRPr/>
            </a:lvl2pPr>
            <a:lvl3pPr marL="897442" indent="0" algn="ctr">
              <a:buNone/>
              <a:defRPr/>
            </a:lvl3pPr>
            <a:lvl4pPr marL="1346180" indent="0" algn="ctr">
              <a:buNone/>
              <a:defRPr/>
            </a:lvl4pPr>
            <a:lvl5pPr marL="1794911" indent="0" algn="ctr">
              <a:buNone/>
              <a:defRPr/>
            </a:lvl5pPr>
            <a:lvl6pPr marL="2243642" indent="0" algn="ctr">
              <a:buNone/>
              <a:defRPr/>
            </a:lvl6pPr>
            <a:lvl7pPr marL="2692369" indent="0" algn="ctr">
              <a:buNone/>
              <a:defRPr/>
            </a:lvl7pPr>
            <a:lvl8pPr marL="3141095" indent="0" algn="ctr">
              <a:buNone/>
              <a:defRPr/>
            </a:lvl8pPr>
            <a:lvl9pPr marL="35898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27A5-EB53-44FB-B4EE-189089F49CFD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1B44E-FAEA-4C87-A32C-6AABBBC31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2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1361-FBA4-4782-AC69-5993318F089A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CDA4-CEF7-4252-BF94-7544FE2EF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2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6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A3627-FF5E-488F-B3A9-3316BFBD2EC3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2CAB-1151-4F4B-90D8-CF1D49AB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6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Рисунок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85370"/>
          <a:stretch>
            <a:fillRect/>
          </a:stretch>
        </p:blipFill>
        <p:spPr bwMode="auto">
          <a:xfrm>
            <a:off x="0" y="6"/>
            <a:ext cx="10693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046" y="125538"/>
            <a:ext cx="1356759" cy="119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52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Рисунок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85370"/>
          <a:stretch>
            <a:fillRect/>
          </a:stretch>
        </p:blipFill>
        <p:spPr bwMode="auto">
          <a:xfrm>
            <a:off x="0" y="6"/>
            <a:ext cx="10693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046" y="125538"/>
            <a:ext cx="1356759" cy="119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261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01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11870" indent="0" algn="ctr">
              <a:buNone/>
              <a:defRPr/>
            </a:lvl2pPr>
            <a:lvl3pPr marL="1023725" indent="0" algn="ctr">
              <a:buNone/>
              <a:defRPr/>
            </a:lvl3pPr>
            <a:lvl4pPr marL="1535583" indent="0" algn="ctr">
              <a:buNone/>
              <a:defRPr/>
            </a:lvl4pPr>
            <a:lvl5pPr marL="2047456" indent="0" algn="ctr">
              <a:buNone/>
              <a:defRPr/>
            </a:lvl5pPr>
            <a:lvl6pPr marL="2559317" indent="0" algn="ctr">
              <a:buNone/>
              <a:defRPr/>
            </a:lvl6pPr>
            <a:lvl7pPr marL="3071178" indent="0" algn="ctr">
              <a:buNone/>
              <a:defRPr/>
            </a:lvl7pPr>
            <a:lvl8pPr marL="3583047" indent="0" algn="ctr">
              <a:buNone/>
              <a:defRPr/>
            </a:lvl8pPr>
            <a:lvl9pPr marL="409490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B560-B167-4781-B868-B5F8CA58627C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498F-3FA0-4CE4-A1C1-095E0CDCB9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3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E4C8-9079-4132-AE98-B3F4E45D29DD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B087-EA33-461E-8155-3708596650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2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929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11870" indent="0">
              <a:buNone/>
              <a:defRPr sz="2100"/>
            </a:lvl2pPr>
            <a:lvl3pPr marL="1023725" indent="0">
              <a:buNone/>
              <a:defRPr sz="1800"/>
            </a:lvl3pPr>
            <a:lvl4pPr marL="1535583" indent="0">
              <a:buNone/>
              <a:defRPr sz="1600"/>
            </a:lvl4pPr>
            <a:lvl5pPr marL="2047456" indent="0">
              <a:buNone/>
              <a:defRPr sz="1600"/>
            </a:lvl5pPr>
            <a:lvl6pPr marL="2559317" indent="0">
              <a:buNone/>
              <a:defRPr sz="1600"/>
            </a:lvl6pPr>
            <a:lvl7pPr marL="3071178" indent="0">
              <a:buNone/>
              <a:defRPr sz="1600"/>
            </a:lvl7pPr>
            <a:lvl8pPr marL="3583047" indent="0">
              <a:buNone/>
              <a:defRPr sz="1600"/>
            </a:lvl8pPr>
            <a:lvl9pPr marL="409490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52F1-F8A6-42F8-9B88-6D0DDC09D14A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CECF-1DAB-45A4-BA28-BC98F33319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8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1764295"/>
            <a:ext cx="4455583" cy="4995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03148" y="1764295"/>
            <a:ext cx="4455583" cy="4995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318F-A26D-44E6-A280-6C7A4934F12F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0201-145B-4127-B739-8093BDBB9B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0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870" indent="0">
              <a:buNone/>
              <a:defRPr sz="2300" b="1"/>
            </a:lvl2pPr>
            <a:lvl3pPr marL="1023725" indent="0">
              <a:buNone/>
              <a:defRPr sz="2100" b="1"/>
            </a:lvl3pPr>
            <a:lvl4pPr marL="1535583" indent="0">
              <a:buNone/>
              <a:defRPr sz="1800" b="1"/>
            </a:lvl4pPr>
            <a:lvl5pPr marL="2047456" indent="0">
              <a:buNone/>
              <a:defRPr sz="1800" b="1"/>
            </a:lvl5pPr>
            <a:lvl6pPr marL="2559317" indent="0">
              <a:buNone/>
              <a:defRPr sz="1800" b="1"/>
            </a:lvl6pPr>
            <a:lvl7pPr marL="3071178" indent="0">
              <a:buNone/>
              <a:defRPr sz="1800" b="1"/>
            </a:lvl7pPr>
            <a:lvl8pPr marL="3583047" indent="0">
              <a:buNone/>
              <a:defRPr sz="1800" b="1"/>
            </a:lvl8pPr>
            <a:lvl9pPr marL="40949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223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870" indent="0">
              <a:buNone/>
              <a:defRPr sz="2300" b="1"/>
            </a:lvl2pPr>
            <a:lvl3pPr marL="1023725" indent="0">
              <a:buNone/>
              <a:defRPr sz="2100" b="1"/>
            </a:lvl3pPr>
            <a:lvl4pPr marL="1535583" indent="0">
              <a:buNone/>
              <a:defRPr sz="1800" b="1"/>
            </a:lvl4pPr>
            <a:lvl5pPr marL="2047456" indent="0">
              <a:buNone/>
              <a:defRPr sz="1800" b="1"/>
            </a:lvl5pPr>
            <a:lvl6pPr marL="2559317" indent="0">
              <a:buNone/>
              <a:defRPr sz="1800" b="1"/>
            </a:lvl6pPr>
            <a:lvl7pPr marL="3071178" indent="0">
              <a:buNone/>
              <a:defRPr sz="1800" b="1"/>
            </a:lvl7pPr>
            <a:lvl8pPr marL="3583047" indent="0">
              <a:buNone/>
              <a:defRPr sz="1800" b="1"/>
            </a:lvl8pPr>
            <a:lvl9pPr marL="40949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223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C5FA-7D4B-4FBE-9205-E2DF2300BE3A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2B8F-943D-4292-96CB-E919462998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67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C4DE-F3B0-47FB-969A-9BAD4156BFDE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B765-6609-40FE-83E0-3563654DC6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3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EDD8-2280-455A-83FD-EA4C1D7BF0D1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F231C-CC3D-488F-9C77-6C43F7165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97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B5A3-35F3-4ECA-A333-D825A7611C61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1EBC-952F-4014-861F-2810B438A4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2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9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9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1870" indent="0">
              <a:buNone/>
              <a:defRPr sz="1400"/>
            </a:lvl2pPr>
            <a:lvl3pPr marL="1023725" indent="0">
              <a:buNone/>
              <a:defRPr sz="1100"/>
            </a:lvl3pPr>
            <a:lvl4pPr marL="1535583" indent="0">
              <a:buNone/>
              <a:defRPr sz="1000"/>
            </a:lvl4pPr>
            <a:lvl5pPr marL="2047456" indent="0">
              <a:buNone/>
              <a:defRPr sz="1000"/>
            </a:lvl5pPr>
            <a:lvl6pPr marL="2559317" indent="0">
              <a:buNone/>
              <a:defRPr sz="1000"/>
            </a:lvl6pPr>
            <a:lvl7pPr marL="3071178" indent="0">
              <a:buNone/>
              <a:defRPr sz="1000"/>
            </a:lvl7pPr>
            <a:lvl8pPr marL="3583047" indent="0">
              <a:buNone/>
              <a:defRPr sz="1000"/>
            </a:lvl8pPr>
            <a:lvl9pPr marL="40949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6A17-B039-4A2C-8A65-3E6AC688128E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3965-3FF5-4ADA-AC7E-3707B9AF19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13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1870" indent="0">
              <a:buNone/>
              <a:defRPr sz="3200"/>
            </a:lvl2pPr>
            <a:lvl3pPr marL="1023725" indent="0">
              <a:buNone/>
              <a:defRPr sz="2700"/>
            </a:lvl3pPr>
            <a:lvl4pPr marL="1535583" indent="0">
              <a:buNone/>
              <a:defRPr sz="2300"/>
            </a:lvl4pPr>
            <a:lvl5pPr marL="2047456" indent="0">
              <a:buNone/>
              <a:defRPr sz="2300"/>
            </a:lvl5pPr>
            <a:lvl6pPr marL="2559317" indent="0">
              <a:buNone/>
              <a:defRPr sz="2300"/>
            </a:lvl6pPr>
            <a:lvl7pPr marL="3071178" indent="0">
              <a:buNone/>
              <a:defRPr sz="2300"/>
            </a:lvl7pPr>
            <a:lvl8pPr marL="3583047" indent="0">
              <a:buNone/>
              <a:defRPr sz="2300"/>
            </a:lvl8pPr>
            <a:lvl9pPr marL="40949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1870" indent="0">
              <a:buNone/>
              <a:defRPr sz="1400"/>
            </a:lvl2pPr>
            <a:lvl3pPr marL="1023725" indent="0">
              <a:buNone/>
              <a:defRPr sz="1100"/>
            </a:lvl3pPr>
            <a:lvl4pPr marL="1535583" indent="0">
              <a:buNone/>
              <a:defRPr sz="1000"/>
            </a:lvl4pPr>
            <a:lvl5pPr marL="2047456" indent="0">
              <a:buNone/>
              <a:defRPr sz="1000"/>
            </a:lvl5pPr>
            <a:lvl6pPr marL="2559317" indent="0">
              <a:buNone/>
              <a:defRPr sz="1000"/>
            </a:lvl6pPr>
            <a:lvl7pPr marL="3071178" indent="0">
              <a:buNone/>
              <a:defRPr sz="1000"/>
            </a:lvl7pPr>
            <a:lvl8pPr marL="3583047" indent="0">
              <a:buNone/>
              <a:defRPr sz="1000"/>
            </a:lvl8pPr>
            <a:lvl9pPr marL="40949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E7C1-DA66-440C-BEBB-61169A844B89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8D65-F017-4F6C-9130-675D290926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95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FF10-A4F9-405D-9064-D974F4E5490C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E4D7-4260-4225-B3D9-1E530E5371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97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3011" y="127889"/>
            <a:ext cx="2435719" cy="66318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2142" y="127889"/>
            <a:ext cx="7132646" cy="66318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2071-9A0E-4F8B-983B-8B10403CACAC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45BE-1BAC-4DE6-972F-32A924640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24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12266" y="127889"/>
            <a:ext cx="9746589" cy="6631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69340" y="6892651"/>
            <a:ext cx="2316903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2958-548D-481D-B5E9-0CA3DCB57600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20913" y="6889151"/>
            <a:ext cx="3475355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30938" y="6889151"/>
            <a:ext cx="2227792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720-F421-40EF-BA66-DF66BA6E98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38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45" y="127773"/>
            <a:ext cx="9611065" cy="952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9340" y="1764295"/>
            <a:ext cx="9089390" cy="499533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9340" y="6892651"/>
            <a:ext cx="2316903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9437F-A656-45A8-A5B0-C226373C56E5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0913" y="6889151"/>
            <a:ext cx="3475355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30938" y="6889151"/>
            <a:ext cx="2227792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CE26-CA63-4244-980B-73E4540C0F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25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00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12050" indent="0" algn="ctr">
              <a:buNone/>
              <a:defRPr/>
            </a:lvl2pPr>
            <a:lvl3pPr marL="1024085" indent="0" algn="ctr">
              <a:buNone/>
              <a:defRPr/>
            </a:lvl3pPr>
            <a:lvl4pPr marL="1536126" indent="0" algn="ctr">
              <a:buNone/>
              <a:defRPr/>
            </a:lvl4pPr>
            <a:lvl5pPr marL="2048179" indent="0" algn="ctr">
              <a:buNone/>
              <a:defRPr/>
            </a:lvl5pPr>
            <a:lvl6pPr marL="2560220" indent="0" algn="ctr">
              <a:buNone/>
              <a:defRPr/>
            </a:lvl6pPr>
            <a:lvl7pPr marL="3072263" indent="0" algn="ctr">
              <a:buNone/>
              <a:defRPr/>
            </a:lvl7pPr>
            <a:lvl8pPr marL="3584312" indent="0" algn="ctr">
              <a:buNone/>
              <a:defRPr/>
            </a:lvl8pPr>
            <a:lvl9pPr marL="409635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1C8A-1A08-42F3-BB13-0E975477F482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498F-3FA0-4CE4-A1C1-095E0CDCB9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2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8449-9E32-49D8-9231-8B3D950B6582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B087-EA33-461E-8155-3708596650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33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927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12050" indent="0">
              <a:buNone/>
              <a:defRPr sz="2100"/>
            </a:lvl2pPr>
            <a:lvl3pPr marL="1024085" indent="0">
              <a:buNone/>
              <a:defRPr sz="1800"/>
            </a:lvl3pPr>
            <a:lvl4pPr marL="1536126" indent="0">
              <a:buNone/>
              <a:defRPr sz="1600"/>
            </a:lvl4pPr>
            <a:lvl5pPr marL="2048179" indent="0">
              <a:buNone/>
              <a:defRPr sz="1600"/>
            </a:lvl5pPr>
            <a:lvl6pPr marL="2560220" indent="0">
              <a:buNone/>
              <a:defRPr sz="1600"/>
            </a:lvl6pPr>
            <a:lvl7pPr marL="3072263" indent="0">
              <a:buNone/>
              <a:defRPr sz="1600"/>
            </a:lvl7pPr>
            <a:lvl8pPr marL="3584312" indent="0">
              <a:buNone/>
              <a:defRPr sz="1600"/>
            </a:lvl8pPr>
            <a:lvl9pPr marL="4096352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3E24-7D1A-4D3E-A2AC-3087763E1C03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CECF-1DAB-45A4-BA28-BC98F33319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674" y="4859455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674" y="3205166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48693" indent="0">
              <a:buNone/>
              <a:defRPr sz="1800"/>
            </a:lvl2pPr>
            <a:lvl3pPr marL="897442" indent="0">
              <a:buNone/>
              <a:defRPr sz="1600"/>
            </a:lvl3pPr>
            <a:lvl4pPr marL="1346180" indent="0">
              <a:buNone/>
              <a:defRPr sz="1400"/>
            </a:lvl4pPr>
            <a:lvl5pPr marL="1794911" indent="0">
              <a:buNone/>
              <a:defRPr sz="1400"/>
            </a:lvl5pPr>
            <a:lvl6pPr marL="2243642" indent="0">
              <a:buNone/>
              <a:defRPr sz="1400"/>
            </a:lvl6pPr>
            <a:lvl7pPr marL="2692369" indent="0">
              <a:buNone/>
              <a:defRPr sz="1400"/>
            </a:lvl7pPr>
            <a:lvl8pPr marL="3141095" indent="0">
              <a:buNone/>
              <a:defRPr sz="1400"/>
            </a:lvl8pPr>
            <a:lvl9pPr marL="358982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D597-F07F-4529-8048-BC74A38CFB8A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CB60-465E-43AA-A6F3-DB2F65DF3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28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1764295"/>
            <a:ext cx="4455583" cy="4995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03148" y="1764295"/>
            <a:ext cx="4455583" cy="4995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D8BB-892B-4788-8F82-D6D3D2D677BB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0201-145B-4127-B739-8093BDBB9B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89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50" indent="0">
              <a:buNone/>
              <a:defRPr sz="2300" b="1"/>
            </a:lvl2pPr>
            <a:lvl3pPr marL="1024085" indent="0">
              <a:buNone/>
              <a:defRPr sz="2100" b="1"/>
            </a:lvl3pPr>
            <a:lvl4pPr marL="1536126" indent="0">
              <a:buNone/>
              <a:defRPr sz="1800" b="1"/>
            </a:lvl4pPr>
            <a:lvl5pPr marL="2048179" indent="0">
              <a:buNone/>
              <a:defRPr sz="1800" b="1"/>
            </a:lvl5pPr>
            <a:lvl6pPr marL="2560220" indent="0">
              <a:buNone/>
              <a:defRPr sz="1800" b="1"/>
            </a:lvl6pPr>
            <a:lvl7pPr marL="3072263" indent="0">
              <a:buNone/>
              <a:defRPr sz="1800" b="1"/>
            </a:lvl7pPr>
            <a:lvl8pPr marL="3584312" indent="0">
              <a:buNone/>
              <a:defRPr sz="1800" b="1"/>
            </a:lvl8pPr>
            <a:lvl9pPr marL="40963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22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50" indent="0">
              <a:buNone/>
              <a:defRPr sz="2300" b="1"/>
            </a:lvl2pPr>
            <a:lvl3pPr marL="1024085" indent="0">
              <a:buNone/>
              <a:defRPr sz="2100" b="1"/>
            </a:lvl3pPr>
            <a:lvl4pPr marL="1536126" indent="0">
              <a:buNone/>
              <a:defRPr sz="1800" b="1"/>
            </a:lvl4pPr>
            <a:lvl5pPr marL="2048179" indent="0">
              <a:buNone/>
              <a:defRPr sz="1800" b="1"/>
            </a:lvl5pPr>
            <a:lvl6pPr marL="2560220" indent="0">
              <a:buNone/>
              <a:defRPr sz="1800" b="1"/>
            </a:lvl6pPr>
            <a:lvl7pPr marL="3072263" indent="0">
              <a:buNone/>
              <a:defRPr sz="1800" b="1"/>
            </a:lvl7pPr>
            <a:lvl8pPr marL="3584312" indent="0">
              <a:buNone/>
              <a:defRPr sz="1800" b="1"/>
            </a:lvl8pPr>
            <a:lvl9pPr marL="40963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22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6F87-6803-4342-A92E-E5D8D28504B4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2B8F-943D-4292-96CB-E919462998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98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872C-A9F9-48B7-B51B-B19C26F8460F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B765-6609-40FE-83E0-3563654DC6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0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4378-90C7-46D1-AB0F-6C69C036EC25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1EBC-952F-4014-861F-2810B438A4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12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9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9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2050" indent="0">
              <a:buNone/>
              <a:defRPr sz="1400"/>
            </a:lvl2pPr>
            <a:lvl3pPr marL="1024085" indent="0">
              <a:buNone/>
              <a:defRPr sz="1100"/>
            </a:lvl3pPr>
            <a:lvl4pPr marL="1536126" indent="0">
              <a:buNone/>
              <a:defRPr sz="1000"/>
            </a:lvl4pPr>
            <a:lvl5pPr marL="2048179" indent="0">
              <a:buNone/>
              <a:defRPr sz="1000"/>
            </a:lvl5pPr>
            <a:lvl6pPr marL="2560220" indent="0">
              <a:buNone/>
              <a:defRPr sz="1000"/>
            </a:lvl6pPr>
            <a:lvl7pPr marL="3072263" indent="0">
              <a:buNone/>
              <a:defRPr sz="1000"/>
            </a:lvl7pPr>
            <a:lvl8pPr marL="3584312" indent="0">
              <a:buNone/>
              <a:defRPr sz="1000"/>
            </a:lvl8pPr>
            <a:lvl9pPr marL="40963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77B2-FA8E-4CA8-A9A1-F43A3A2687FF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3965-3FF5-4ADA-AC7E-3707B9AF19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30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2050" indent="0">
              <a:buNone/>
              <a:defRPr sz="3200"/>
            </a:lvl2pPr>
            <a:lvl3pPr marL="1024085" indent="0">
              <a:buNone/>
              <a:defRPr sz="2700"/>
            </a:lvl3pPr>
            <a:lvl4pPr marL="1536126" indent="0">
              <a:buNone/>
              <a:defRPr sz="2300"/>
            </a:lvl4pPr>
            <a:lvl5pPr marL="2048179" indent="0">
              <a:buNone/>
              <a:defRPr sz="2300"/>
            </a:lvl5pPr>
            <a:lvl6pPr marL="2560220" indent="0">
              <a:buNone/>
              <a:defRPr sz="2300"/>
            </a:lvl6pPr>
            <a:lvl7pPr marL="3072263" indent="0">
              <a:buNone/>
              <a:defRPr sz="2300"/>
            </a:lvl7pPr>
            <a:lvl8pPr marL="3584312" indent="0">
              <a:buNone/>
              <a:defRPr sz="2300"/>
            </a:lvl8pPr>
            <a:lvl9pPr marL="409635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2050" indent="0">
              <a:buNone/>
              <a:defRPr sz="1400"/>
            </a:lvl2pPr>
            <a:lvl3pPr marL="1024085" indent="0">
              <a:buNone/>
              <a:defRPr sz="1100"/>
            </a:lvl3pPr>
            <a:lvl4pPr marL="1536126" indent="0">
              <a:buNone/>
              <a:defRPr sz="1000"/>
            </a:lvl4pPr>
            <a:lvl5pPr marL="2048179" indent="0">
              <a:buNone/>
              <a:defRPr sz="1000"/>
            </a:lvl5pPr>
            <a:lvl6pPr marL="2560220" indent="0">
              <a:buNone/>
              <a:defRPr sz="1000"/>
            </a:lvl6pPr>
            <a:lvl7pPr marL="3072263" indent="0">
              <a:buNone/>
              <a:defRPr sz="1000"/>
            </a:lvl7pPr>
            <a:lvl8pPr marL="3584312" indent="0">
              <a:buNone/>
              <a:defRPr sz="1000"/>
            </a:lvl8pPr>
            <a:lvl9pPr marL="40963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4F2A-8F18-40AB-89EA-B04679D799ED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8D65-F017-4F6C-9130-675D290926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77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7779-5420-43BE-90A2-723ABF749B3A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E4D7-4260-4225-B3D9-1E530E5371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06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3011" y="127887"/>
            <a:ext cx="2435719" cy="66318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2142" y="127887"/>
            <a:ext cx="7132646" cy="66318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FA46-942E-476B-829D-48CCB9FDE8B9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45BE-1BAC-4DE6-972F-32A924640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7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12263" y="127887"/>
            <a:ext cx="9746589" cy="6631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69340" y="6892651"/>
            <a:ext cx="2316903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1D1D-BE37-456C-AFDE-30A41ECC0EEA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20913" y="6889151"/>
            <a:ext cx="3475355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30938" y="6889151"/>
            <a:ext cx="2227792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720-F421-40EF-BA66-DF66BA6E98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45" y="127773"/>
            <a:ext cx="9611065" cy="952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9340" y="1764295"/>
            <a:ext cx="9089390" cy="499533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9340" y="6892651"/>
            <a:ext cx="2316903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6BEE6-9F51-46DF-929F-21E6A53E1FB8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0913" y="6889151"/>
            <a:ext cx="3475355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30938" y="6889151"/>
            <a:ext cx="2227792" cy="5040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CE26-CA63-4244-980B-73E4540C0F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7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91" y="1763713"/>
            <a:ext cx="4735512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A841-9D71-468F-8BC2-ACF32BA8B637}" type="datetime1">
              <a:rPr lang="ru-RU" smtClean="0"/>
              <a:t>06.06.2016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293A2-852C-4298-B32B-9A4FFD553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96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5A6C-9F35-4A74-B04E-4544666BF3DB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6349-D354-45A3-8F3E-927D67E4AD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09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739B-DE35-43A4-948C-7DA02DF3E978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D54A-5F1B-4C21-A419-9C7A79DC99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87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5A372-02E1-446B-88B3-4C9FA2EB63F6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7992-7836-470D-AA15-775AA8CCB6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08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5EDC-56FB-4128-A25F-3451CDCB9358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B05C-45E9-4160-92CB-88395B04C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9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7E4E-D9F8-4878-A613-1A66BDFE0BFD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72B1-7FBE-4516-A54C-7932D630A4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48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7A49-EEB4-422D-B8A7-91B88ABE84A2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2DCE-E8C9-4A47-A296-6130987DF1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75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FB22-01E1-4F85-8B2F-B7B7ED1ADEBF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A9EF-3183-44A2-9949-59B0A661BF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91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923E1-D97B-41C4-BC46-ECBB07438491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D9E5-8455-4089-B013-8C3E8D97CC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16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 lIns="99569" tIns="49785" rIns="99569" bIns="4978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1679-94D2-42AE-A9A5-831B960612E8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F97A3-8ED2-4671-ADD4-691F103766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64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EEC4-35DD-4B40-93BC-9D3F1A6C9B9F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BCF3-677D-40FA-A812-E300002606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693" indent="0">
              <a:buNone/>
              <a:defRPr sz="2100" b="1"/>
            </a:lvl2pPr>
            <a:lvl3pPr marL="897442" indent="0">
              <a:buNone/>
              <a:defRPr sz="1800" b="1"/>
            </a:lvl3pPr>
            <a:lvl4pPr marL="1346180" indent="0">
              <a:buNone/>
              <a:defRPr sz="1600" b="1"/>
            </a:lvl4pPr>
            <a:lvl5pPr marL="1794911" indent="0">
              <a:buNone/>
              <a:defRPr sz="1600" b="1"/>
            </a:lvl5pPr>
            <a:lvl6pPr marL="2243642" indent="0">
              <a:buNone/>
              <a:defRPr sz="1600" b="1"/>
            </a:lvl6pPr>
            <a:lvl7pPr marL="2692369" indent="0">
              <a:buNone/>
              <a:defRPr sz="1600" b="1"/>
            </a:lvl7pPr>
            <a:lvl8pPr marL="3141095" indent="0">
              <a:buNone/>
              <a:defRPr sz="1600" b="1"/>
            </a:lvl8pPr>
            <a:lvl9pPr marL="35898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693" indent="0">
              <a:buNone/>
              <a:defRPr sz="2100" b="1"/>
            </a:lvl2pPr>
            <a:lvl3pPr marL="897442" indent="0">
              <a:buNone/>
              <a:defRPr sz="1800" b="1"/>
            </a:lvl3pPr>
            <a:lvl4pPr marL="1346180" indent="0">
              <a:buNone/>
              <a:defRPr sz="1600" b="1"/>
            </a:lvl4pPr>
            <a:lvl5pPr marL="1794911" indent="0">
              <a:buNone/>
              <a:defRPr sz="1600" b="1"/>
            </a:lvl5pPr>
            <a:lvl6pPr marL="2243642" indent="0">
              <a:buNone/>
              <a:defRPr sz="1600" b="1"/>
            </a:lvl6pPr>
            <a:lvl7pPr marL="2692369" indent="0">
              <a:buNone/>
              <a:defRPr sz="1600" b="1"/>
            </a:lvl7pPr>
            <a:lvl8pPr marL="3141095" indent="0">
              <a:buNone/>
              <a:defRPr sz="1600" b="1"/>
            </a:lvl8pPr>
            <a:lvl9pPr marL="35898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151D-130C-488F-AE77-CBD5467485ED}" type="datetime1">
              <a:rPr lang="ru-RU" smtClean="0"/>
              <a:t>06.06.2016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3CE4-9BC6-4876-B271-5E3D99772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82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358B-DC05-47F5-938B-96856A83E0A2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920B-FED7-4D9A-B6F4-DCAD5D8679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36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5F62-BE1A-4266-844C-12A3A79B02AA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6349-D354-45A3-8F3E-927D67E4AD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63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46B73-5627-4FDC-B611-50B7A6CD6A1E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D54A-5F1B-4C21-A419-9C7A79DC99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99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AD0C8-ED36-465F-8F9E-C40B00F0A228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7992-7836-470D-AA15-775AA8CCB6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8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DE68-0BE1-492A-BD59-DBDC2AAB580F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B05C-45E9-4160-92CB-88395B04C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03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C743-F81E-4562-8723-61E3E40DA225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72B1-7FBE-4516-A54C-7932D630A4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08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33553-FDB2-431E-874F-68C3A3140F61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2DCE-E8C9-4A47-A296-6130987DF1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62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A9094-83DF-4037-AF05-C5FF1678056F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A9EF-3183-44A2-9949-59B0A661BF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61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EC035-AD24-44BA-BC4F-0BB41478679D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D9E5-8455-4089-B013-8C3E8D97CC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99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 lIns="99569" tIns="49785" rIns="99569" bIns="4978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DA7AB-0D2A-4CE9-8A47-806D83B37E68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F97A3-8ED2-4671-ADD4-691F103766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4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782C-9320-41EE-9901-7CA055D654D4}" type="datetime1">
              <a:rPr lang="ru-RU" smtClean="0"/>
              <a:t>06.06.2016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CE84-B738-496C-B049-A3B331493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56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1D75-78D9-46E0-9BA9-2703C36B4C54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BCF3-677D-40FA-A812-E300002606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86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3193-A267-4E7C-8D52-B94D1D695F14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920B-FED7-4D9A-B6F4-DCAD5D8679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7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9FCB-D070-4A80-BB05-A115FEB8B142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6349-D354-45A3-8F3E-927D67E4AD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40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97B8-6776-4BBD-AC67-1FA714A5CC57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D54A-5F1B-4C21-A419-9C7A79DC99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72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CB8C6-8492-46A9-85D6-A904D3ECB613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7992-7836-470D-AA15-775AA8CCB6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80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7E4F9-1737-4ABB-B048-91F672E62515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B05C-45E9-4160-92CB-88395B04C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14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2D6C-FA3E-4CFF-9F28-110CA903EBB4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72B1-7FBE-4516-A54C-7932D630A4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1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099D-988B-43C8-B19D-010826BFC6E3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2DCE-E8C9-4A47-A296-6130987DF1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62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F83C-38C7-4A99-A7DE-07241BFDC2C9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A9EF-3183-44A2-9949-59B0A661BF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06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94E57-7384-448E-ACEB-3CACC7A733B3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D9E5-8455-4089-B013-8C3E8D97CC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4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4533C-C2F8-4C93-AA37-417BBD668A3E}" type="datetime1">
              <a:rPr lang="ru-RU" smtClean="0"/>
              <a:t>06.06.2016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323E-2256-4530-9D03-5B2D0577B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92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 lIns="99569" tIns="49785" rIns="99569" bIns="4978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6432-067F-40B9-8AF9-8DB6AA8BFCDD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F97A3-8ED2-4671-ADD4-691F103766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94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EDE7-5361-412D-BC00-996C2FA60D2A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BCF3-677D-40FA-A812-E300002606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60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5633-B6A1-4AA2-8110-91FA88F41D25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920B-FED7-4D9A-B6F4-DCAD5D8679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33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60CE-F2E0-4D5D-BCF9-2C9515E51A55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8A8D7-E7CC-4013-BE34-601C67B027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90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D33F1-556A-46A8-8056-F3FF2151B6C7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6925-21C6-4FCB-B1FF-46A8E089B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906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5A4B1-40B5-49A5-8912-3BD423D595E3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4EA2-290A-4A22-9943-187EEBBE0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717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A7172-0218-4982-B4D2-BAF6892586B2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5B6A8-70C8-4120-95ED-35AE166EE8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5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F3F5C-5AD8-4C96-98AE-665656121085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763F-B347-439B-8FD6-4AE6845C2E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92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1D28-8C86-4324-85BB-FD5CFBAF81C6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9AA4-7299-418C-9312-F096A96932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270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B7AAB-B0E9-4951-8B7B-9F8733CBDFB5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B26D-DDD9-4200-9753-F99CC8FB7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11" y="301630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111" y="1582855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48693" indent="0">
              <a:buNone/>
              <a:defRPr sz="1300"/>
            </a:lvl2pPr>
            <a:lvl3pPr marL="897442" indent="0">
              <a:buNone/>
              <a:defRPr sz="1000"/>
            </a:lvl3pPr>
            <a:lvl4pPr marL="1346180" indent="0">
              <a:buNone/>
              <a:defRPr sz="900"/>
            </a:lvl4pPr>
            <a:lvl5pPr marL="1794911" indent="0">
              <a:buNone/>
              <a:defRPr sz="900"/>
            </a:lvl5pPr>
            <a:lvl6pPr marL="2243642" indent="0">
              <a:buNone/>
              <a:defRPr sz="900"/>
            </a:lvl6pPr>
            <a:lvl7pPr marL="2692369" indent="0">
              <a:buNone/>
              <a:defRPr sz="900"/>
            </a:lvl7pPr>
            <a:lvl8pPr marL="3141095" indent="0">
              <a:buNone/>
              <a:defRPr sz="900"/>
            </a:lvl8pPr>
            <a:lvl9pPr marL="358982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B834-8234-46B2-A186-8BCE0047B2EE}" type="datetime1">
              <a:rPr lang="ru-RU" smtClean="0"/>
              <a:t>06.06.2016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2F02-CABB-4829-BE37-5C17F6A08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576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30EB2-657B-42FE-B533-16B3B6287510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6987B-D90D-40FA-B516-31E67AFFD8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456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1A67-31FB-4C91-83DE-18F9F104E228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C4A3-6EA0-44E8-B2DF-789B4A024A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154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204FB-CBEE-4356-9932-B3DA949BB2AD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8A4DD-5474-40FC-9A94-2416791326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828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40EB1-C040-410B-AF31-8CDD6A260A60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B7B3-8851-4920-AF7C-9F79440F75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606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Рисунок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85370"/>
          <a:stretch>
            <a:fillRect/>
          </a:stretch>
        </p:blipFill>
        <p:spPr bwMode="auto">
          <a:xfrm>
            <a:off x="0" y="0"/>
            <a:ext cx="10693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045" y="125534"/>
            <a:ext cx="1356759" cy="119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4465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Рисунок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85370"/>
          <a:stretch>
            <a:fillRect/>
          </a:stretch>
        </p:blipFill>
        <p:spPr bwMode="auto">
          <a:xfrm>
            <a:off x="0" y="0"/>
            <a:ext cx="10693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045" y="125534"/>
            <a:ext cx="1356759" cy="119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54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24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24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48693" indent="0">
              <a:buNone/>
              <a:defRPr sz="2900"/>
            </a:lvl2pPr>
            <a:lvl3pPr marL="897442" indent="0">
              <a:buNone/>
              <a:defRPr sz="2400"/>
            </a:lvl3pPr>
            <a:lvl4pPr marL="1346180" indent="0">
              <a:buNone/>
              <a:defRPr sz="2100"/>
            </a:lvl4pPr>
            <a:lvl5pPr marL="1794911" indent="0">
              <a:buNone/>
              <a:defRPr sz="2100"/>
            </a:lvl5pPr>
            <a:lvl6pPr marL="2243642" indent="0">
              <a:buNone/>
              <a:defRPr sz="2100"/>
            </a:lvl6pPr>
            <a:lvl7pPr marL="2692369" indent="0">
              <a:buNone/>
              <a:defRPr sz="2100"/>
            </a:lvl7pPr>
            <a:lvl8pPr marL="3141095" indent="0">
              <a:buNone/>
              <a:defRPr sz="2100"/>
            </a:lvl8pPr>
            <a:lvl9pPr marL="3589823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24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48693" indent="0">
              <a:buNone/>
              <a:defRPr sz="1300"/>
            </a:lvl2pPr>
            <a:lvl3pPr marL="897442" indent="0">
              <a:buNone/>
              <a:defRPr sz="1000"/>
            </a:lvl3pPr>
            <a:lvl4pPr marL="1346180" indent="0">
              <a:buNone/>
              <a:defRPr sz="900"/>
            </a:lvl4pPr>
            <a:lvl5pPr marL="1794911" indent="0">
              <a:buNone/>
              <a:defRPr sz="900"/>
            </a:lvl5pPr>
            <a:lvl6pPr marL="2243642" indent="0">
              <a:buNone/>
              <a:defRPr sz="900"/>
            </a:lvl6pPr>
            <a:lvl7pPr marL="2692369" indent="0">
              <a:buNone/>
              <a:defRPr sz="900"/>
            </a:lvl7pPr>
            <a:lvl8pPr marL="3141095" indent="0">
              <a:buNone/>
              <a:defRPr sz="900"/>
            </a:lvl8pPr>
            <a:lvl9pPr marL="358982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9242-CCEF-40C8-A0AE-3364F9641812}" type="datetime1">
              <a:rPr lang="ru-RU" smtClean="0"/>
              <a:t>06.06.2016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39D3-BC99-402A-9D85-5A05937EF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5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5111" y="303219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735" tIns="48927" rIns="97735" bIns="489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5111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735" tIns="48927" rIns="97735" bIns="48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5105"/>
            <a:ext cx="2495550" cy="5254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735" tIns="48927" rIns="97735" bIns="48927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48C901-B2D2-4A40-A99E-D0A82B5DD308}" type="datetime1">
              <a:rPr lang="ru-RU" smtClean="0"/>
              <a:t>06.06.2016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961" y="6885105"/>
            <a:ext cx="3387725" cy="5254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735" tIns="48927" rIns="97735" bIns="48927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5105"/>
            <a:ext cx="2495550" cy="5254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735" tIns="48927" rIns="97735" bIns="48927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C57496-01AA-4B45-9DF1-A0EF1F858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ctr" defTabSz="976916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6916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defTabSz="976916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defTabSz="976916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defTabSz="976916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48693" algn="ctr" defTabSz="976916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897442" algn="ctr" defTabSz="976916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346180" algn="ctr" defTabSz="976916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794911" algn="ctr" defTabSz="976916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6158" indent="-366158" algn="l" defTabSz="976916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94620" indent="-305386" algn="l" defTabSz="976916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221528" indent="-244622" algn="l" defTabSz="976916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10769" indent="-244622" algn="l" defTabSz="976916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198451" indent="-244622" algn="l" defTabSz="976916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647173" indent="-244622" algn="l" defTabSz="976916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095900" indent="-244622" algn="l" defTabSz="976916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544633" indent="-244622" algn="l" defTabSz="976916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993367" indent="-244622" algn="l" defTabSz="976916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97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693" algn="l" defTabSz="897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442" algn="l" defTabSz="897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180" algn="l" defTabSz="897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911" algn="l" defTabSz="897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642" algn="l" defTabSz="897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369" algn="l" defTabSz="897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1095" algn="l" defTabSz="897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9823" algn="l" defTabSz="897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2145" y="127773"/>
            <a:ext cx="9611065" cy="9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72" tIns="51185" rIns="102372" bIns="511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340" y="1764295"/>
            <a:ext cx="908939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72" tIns="51185" rIns="102372" bIns="51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9340" y="6892651"/>
            <a:ext cx="2316903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72" tIns="51185" rIns="102372" bIns="51185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538E0C90-C9BC-4BD3-BEDB-271FCAF9FCA7}" type="datetime1">
              <a:rPr lang="ru-RU" smtClean="0">
                <a:solidFill>
                  <a:srgbClr val="000000"/>
                </a:solidFill>
                <a:latin typeface="Arial" charset="0"/>
              </a:rPr>
              <a:t>06.06.2016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0913" y="6889151"/>
            <a:ext cx="3475355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72" tIns="51185" rIns="102372" bIns="51185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0938" y="6889151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72" tIns="51185" rIns="102372" bIns="51185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6463DD35-CDD1-454E-813A-8A647B8715CF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5pPr>
      <a:lvl6pPr marL="511870"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6pPr>
      <a:lvl7pPr marL="1023725"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7pPr>
      <a:lvl8pPr marL="1535583"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8pPr>
      <a:lvl9pPr marL="2047456"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83890" indent="-38389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90000"/>
        <a:buFont typeface="Wingdings" pitchFamily="2" charset="2"/>
        <a:buChar char="n"/>
        <a:defRPr sz="3200">
          <a:solidFill>
            <a:srgbClr val="0000CC"/>
          </a:solidFill>
          <a:latin typeface="+mn-lt"/>
          <a:ea typeface="+mn-ea"/>
          <a:cs typeface="+mn-cs"/>
        </a:defRPr>
      </a:lvl1pPr>
      <a:lvl2pPr marL="831786" indent="-319923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SzPct val="7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279661" indent="-25593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1791532" indent="-25593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303382" indent="-25593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5pPr>
      <a:lvl6pPr marL="2815246" indent="-25593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6pPr>
      <a:lvl7pPr marL="3327110" indent="-25593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7pPr>
      <a:lvl8pPr marL="3838970" indent="-25593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8pPr>
      <a:lvl9pPr marL="4350836" indent="-25593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37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70" algn="l" defTabSz="10237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725" algn="l" defTabSz="10237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583" algn="l" defTabSz="10237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456" algn="l" defTabSz="10237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317" algn="l" defTabSz="10237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178" algn="l" defTabSz="10237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047" algn="l" defTabSz="10237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908" algn="l" defTabSz="10237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2145" y="127773"/>
            <a:ext cx="9611065" cy="9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409" tIns="51204" rIns="102409" bIns="51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340" y="1764295"/>
            <a:ext cx="908939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409" tIns="51204" rIns="102409" bIns="51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9340" y="6892651"/>
            <a:ext cx="2316903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409" tIns="51204" rIns="102409" bIns="51204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CAC1994B-7C0F-4B39-AFE2-EE2149E48817}" type="datetime1">
              <a:rPr lang="ru-RU" smtClean="0">
                <a:solidFill>
                  <a:srgbClr val="000000"/>
                </a:solidFill>
                <a:latin typeface="Arial" charset="0"/>
              </a:rPr>
              <a:t>06.06.2016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0913" y="6889151"/>
            <a:ext cx="3475355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409" tIns="51204" rIns="102409" bIns="51204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0938" y="6889151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409" tIns="51204" rIns="102409" bIns="51204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6463DD35-CDD1-454E-813A-8A647B8715CF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8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5pPr>
      <a:lvl6pPr marL="512050"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6pPr>
      <a:lvl7pPr marL="1024085"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7pPr>
      <a:lvl8pPr marL="1536126"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8pPr>
      <a:lvl9pPr marL="2048179"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990033"/>
          </a:solidFill>
          <a:latin typeface="Impac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84026" indent="-384026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90000"/>
        <a:buFont typeface="Wingdings" pitchFamily="2" charset="2"/>
        <a:buChar char="n"/>
        <a:defRPr sz="3200">
          <a:solidFill>
            <a:srgbClr val="0000CC"/>
          </a:solidFill>
          <a:latin typeface="+mn-lt"/>
          <a:ea typeface="+mn-ea"/>
          <a:cs typeface="+mn-cs"/>
        </a:defRPr>
      </a:lvl1pPr>
      <a:lvl2pPr marL="832080" indent="-320037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SzPct val="7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280113" indent="-25602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1792164" indent="-25602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304195" indent="-25602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5pPr>
      <a:lvl6pPr marL="2816240" indent="-25602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6pPr>
      <a:lvl7pPr marL="3328285" indent="-25602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7pPr>
      <a:lvl8pPr marL="3840325" indent="-25602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8pPr>
      <a:lvl9pPr marL="4352372" indent="-256020" algn="l" rtl="0" eaLnBrk="0" fontAlgn="base" hangingPunct="0">
        <a:spcBef>
          <a:spcPct val="20000"/>
        </a:spcBef>
        <a:spcAft>
          <a:spcPct val="0"/>
        </a:spcAft>
        <a:buClr>
          <a:srgbClr val="CCCC99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4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50" algn="l" defTabSz="1024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85" algn="l" defTabSz="1024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26" algn="l" defTabSz="1024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179" algn="l" defTabSz="1024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220" algn="l" defTabSz="1024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263" algn="l" defTabSz="1024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312" algn="l" defTabSz="1024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352" algn="l" defTabSz="10240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482" tIns="49745" rIns="99482" bIns="497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D6B455-DBF2-44BE-83CC-AA21D16E2ADD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CCF86C-E84B-459E-9566-DAE385C8F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hf hdr="0" ftr="0" dt="0"/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482" tIns="49745" rIns="99482" bIns="497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C3DE1E-243E-4504-9AF8-02F85AFA5A7B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CCF86C-E84B-459E-9566-DAE385C8F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hf hdr="0" ftr="0" dt="0"/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482" tIns="49745" rIns="99482" bIns="497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3F1710-1729-4145-9F31-F3BBB1B10024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82" tIns="49745" rIns="99482" bIns="49745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CCF86C-E84B-459E-9566-DAE385C8F3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hf hdr="0" ftr="0" dt="0"/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66468-8A75-4EC6-8A53-305184B3FC19}" type="datetime1">
              <a:rPr lang="ru-RU" smtClean="0">
                <a:solidFill>
                  <a:srgbClr val="000000"/>
                </a:solidFill>
              </a:rPr>
              <a:t>06.06.2016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D58365-89DA-4741-87BA-1C937C2EF3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</p:sldLayoutIdLst>
  <p:hf hdr="0" ftr="0" dt="0"/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34.gif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5994772" y="5364232"/>
            <a:ext cx="4171581" cy="9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35" tIns="48927" rIns="97735" bIns="48927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1800" b="1" dirty="0" smtClean="0">
                <a:solidFill>
                  <a:srgbClr val="100A88"/>
                </a:solidFill>
              </a:rPr>
              <a:t>Первый заместитель директора ВНИИНМАШ</a:t>
            </a:r>
            <a:endParaRPr lang="ru-RU" altLang="ru-RU" sz="1800" b="1" dirty="0">
              <a:solidFill>
                <a:srgbClr val="100A88"/>
              </a:solidFill>
            </a:endParaRPr>
          </a:p>
          <a:p>
            <a:pPr algn="r" eaLnBrk="1" hangingPunct="1"/>
            <a:r>
              <a:rPr lang="ru-RU" altLang="ru-RU" sz="1800" b="1" dirty="0" smtClean="0">
                <a:solidFill>
                  <a:srgbClr val="100A88"/>
                </a:solidFill>
              </a:rPr>
              <a:t>А.С. Бубнов</a:t>
            </a:r>
            <a:endParaRPr lang="ru-RU" altLang="ru-RU" sz="1800" b="1" dirty="0">
              <a:solidFill>
                <a:srgbClr val="100A88"/>
              </a:solidFill>
            </a:endParaRP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4267200" y="6877118"/>
            <a:ext cx="2332038" cy="40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35" tIns="48927" rIns="97735" bIns="48927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003399"/>
                </a:solidFill>
              </a:rPr>
              <a:t>Москва 2016</a:t>
            </a:r>
            <a:endParaRPr lang="ru-RU" altLang="ru-RU" b="1" dirty="0">
              <a:solidFill>
                <a:srgbClr val="003399"/>
              </a:solidFill>
            </a:endParaRPr>
          </a:p>
        </p:txBody>
      </p:sp>
      <p:pic>
        <p:nvPicPr>
          <p:cNvPr id="4100" name="Picture 20" descr="plashka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" y="0"/>
            <a:ext cx="106918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6"/>
          <p:cNvSpPr txBox="1">
            <a:spLocks noChangeArrowheads="1"/>
          </p:cNvSpPr>
          <p:nvPr/>
        </p:nvSpPr>
        <p:spPr bwMode="auto">
          <a:xfrm>
            <a:off x="2952750" y="244543"/>
            <a:ext cx="7362825" cy="24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35" tIns="48927" rIns="97735" bIns="48927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Федеральное агентство по техническому регулированию и метрологии.</a:t>
            </a:r>
          </a:p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Федеральное государственное унитарное предприятие «Всероссийский научно-исследовательский институт стандартизации  и сертификации в машиностроении» (ВНИИНМАШ)</a:t>
            </a:r>
          </a:p>
          <a:p>
            <a:pPr eaLnBrk="1" hangingPunct="1">
              <a:spcBef>
                <a:spcPct val="50000"/>
              </a:spcBef>
            </a:pP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4102" name="Picture 21" descr="logo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52413"/>
            <a:ext cx="2044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Прямоугольник 1"/>
          <p:cNvSpPr>
            <a:spLocks noChangeArrowheads="1"/>
          </p:cNvSpPr>
          <p:nvPr/>
        </p:nvSpPr>
        <p:spPr bwMode="auto">
          <a:xfrm>
            <a:off x="954088" y="3205227"/>
            <a:ext cx="9288462" cy="119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47" tIns="44874" rIns="89747" bIns="44874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100A84"/>
                </a:solidFill>
                <a:latin typeface="Arial" charset="0"/>
                <a:cs typeface="+mn-cs"/>
              </a:rPr>
              <a:t>СТАНДАРТИЗАЦИЯ СВЕТОТЕХНИЧЕСКОЙ ПРОДУКЦИИ</a:t>
            </a:r>
            <a:endParaRPr lang="ru-RU" altLang="ru-RU" sz="3600" b="1" dirty="0">
              <a:solidFill>
                <a:srgbClr val="100A84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plashka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81" y="180975"/>
            <a:ext cx="9555162" cy="100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 txBox="1">
            <a:spLocks noGrp="1" noChangeArrowheads="1"/>
          </p:cNvSpPr>
          <p:nvPr/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9569" tIns="49785" rIns="99569" bIns="49785"/>
          <a:lstStyle/>
          <a:p>
            <a:pPr algn="r" defTabSz="995363">
              <a:defRPr/>
            </a:pPr>
            <a:fld id="{E2B1FD27-E742-45D0-9523-94D05503D28D}" type="slidenum">
              <a:rPr lang="ru-RU" sz="2000" b="1">
                <a:latin typeface="Arial" charset="0"/>
                <a:cs typeface="Arial" charset="0"/>
              </a:rPr>
              <a:pPr algn="r" defTabSz="995363">
                <a:defRPr/>
              </a:pPr>
              <a:t>10</a:t>
            </a:fld>
            <a:endParaRPr lang="ru-RU" sz="2000" b="1" dirty="0">
              <a:latin typeface="Arial" charset="0"/>
              <a:cs typeface="Arial" charset="0"/>
            </a:endParaRPr>
          </a:p>
        </p:txBody>
      </p:sp>
      <p:pic>
        <p:nvPicPr>
          <p:cNvPr id="12292" name="Picture 11" descr="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1" descr="logo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2"/>
          <p:cNvSpPr>
            <a:spLocks noChangeArrowheads="1"/>
          </p:cNvSpPr>
          <p:nvPr/>
        </p:nvSpPr>
        <p:spPr bwMode="auto">
          <a:xfrm>
            <a:off x="1818308" y="1042987"/>
            <a:ext cx="741756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95363"/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Государства – полноправные члены 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54985"/>
              </p:ext>
            </p:extLst>
          </p:nvPr>
        </p:nvGraphicFramePr>
        <p:xfrm>
          <a:off x="306140" y="5004395"/>
          <a:ext cx="10081119" cy="15543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"/>
                <a:gridCol w="3456384"/>
                <a:gridCol w="5760639"/>
              </a:tblGrid>
              <a:tr h="6400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Государство</a:t>
                      </a:r>
                      <a:r>
                        <a:rPr lang="ru-RU" sz="1800" baseline="0" dirty="0" smtClean="0"/>
                        <a:t> – участник Соглашения</a:t>
                      </a:r>
                      <a:endParaRPr lang="ru-RU" sz="1800" b="0" dirty="0"/>
                    </a:p>
                  </a:txBody>
                  <a:tcPr marL="91444" marR="91444" marT="45686" marB="4568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4" marR="91444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Национальный орган по стандартизации</a:t>
                      </a:r>
                      <a:endParaRPr lang="ru-RU" sz="1800" dirty="0"/>
                    </a:p>
                  </a:txBody>
                  <a:tcPr marL="91444" marR="91444" marT="45686" marB="45686"/>
                </a:tc>
              </a:tr>
              <a:tr h="3705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6" marB="456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Азербайджанская Республика</a:t>
                      </a:r>
                    </a:p>
                  </a:txBody>
                  <a:tcPr marL="91444" marR="91444" marT="45686" marB="456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Государственный комитет Азербайджанской Республики по </a:t>
                      </a: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стандартизации</a:t>
                      </a: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, </a:t>
                      </a: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метрологии </a:t>
                      </a: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и </a:t>
                      </a: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патенту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00A8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6" marB="45686"/>
                </a:tc>
              </a:tr>
            </a:tbl>
          </a:graphicData>
        </a:graphic>
      </p:graphicFrame>
      <p:sp>
        <p:nvSpPr>
          <p:cNvPr id="12346" name="Прямоугольник 25"/>
          <p:cNvSpPr>
            <a:spLocks noChangeArrowheads="1"/>
          </p:cNvSpPr>
          <p:nvPr/>
        </p:nvSpPr>
        <p:spPr bwMode="auto">
          <a:xfrm>
            <a:off x="2133243" y="4356695"/>
            <a:ext cx="6551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95363"/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Государство – наблюдатель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31238"/>
              </p:ext>
            </p:extLst>
          </p:nvPr>
        </p:nvGraphicFramePr>
        <p:xfrm>
          <a:off x="306140" y="1714410"/>
          <a:ext cx="10081121" cy="24504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"/>
                <a:gridCol w="3384376"/>
                <a:gridCol w="5832649"/>
              </a:tblGrid>
              <a:tr h="5650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Государство – участник Соглашения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Национальный орган по стандартизации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7141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  <a:uLnTx/>
                          <a:uFillTx/>
                        </a:rPr>
                        <a:t>Российская Федерация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  <a:uLnTx/>
                          <a:uFillTx/>
                        </a:rPr>
                        <a:t>Республика Беларусь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  <a:uLnTx/>
                          <a:uFillTx/>
                        </a:rPr>
                        <a:t>Республика Казахстан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Украина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  <a:uLnTx/>
                          <a:uFillTx/>
                        </a:rPr>
                        <a:t>Росстандарт</a:t>
                      </a: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00A88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  <a:uLnTx/>
                          <a:uFillTx/>
                        </a:rPr>
                        <a:t>Госстандарт Республики Беларусь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  <a:uLnTx/>
                          <a:uFillTx/>
                        </a:rPr>
                        <a:t>Министерство экономики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  <a:uLnTx/>
                          <a:uFillTx/>
                        </a:rPr>
                        <a:t>Министерство экономического развития и торговли</a:t>
                      </a:r>
                      <a:endParaRPr lang="ru-RU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30362" y="287973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995363">
              <a:defRPr/>
            </a:pPr>
            <a:r>
              <a:rPr lang="ru-RU" sz="2000" b="1" cap="all" dirty="0" smtClean="0">
                <a:solidFill>
                  <a:schemeClr val="bg1"/>
                </a:solidFill>
              </a:rPr>
              <a:t>МТК 332 «СВЕТОТЕХНИЧЕСКИЕ ИЗДЕЛИЯ»</a:t>
            </a:r>
            <a:endParaRPr lang="ru-RU" sz="2000" b="1" cap="all" dirty="0">
              <a:solidFill>
                <a:schemeClr val="bg1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84" y="2450058"/>
            <a:ext cx="5143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141" y="2955920"/>
            <a:ext cx="5143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284" y="3780631"/>
            <a:ext cx="536257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284" y="3348583"/>
            <a:ext cx="5143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16" name="Рисунок 15" descr="http://www.easc.org.by/images/f-AZB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0" y="5796855"/>
            <a:ext cx="51816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4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7" y="0"/>
            <a:ext cx="9555162" cy="71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0375" y="1607725"/>
            <a:ext cx="623782" cy="588098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021" y="2928617"/>
            <a:ext cx="623782" cy="58809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593299" y="1557651"/>
            <a:ext cx="4884143" cy="4445960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8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ПОВЫШЕНИЕ РОЛИ МТК</a:t>
            </a:r>
          </a:p>
          <a:p>
            <a:pPr algn="ctr"/>
            <a:r>
              <a:rPr lang="ru-RU" sz="14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(ГОСТ 1.2-2015, ГОСТ 1.4-2015, </a:t>
            </a:r>
          </a:p>
          <a:p>
            <a:pPr algn="ctr"/>
            <a:r>
              <a:rPr lang="ru-RU" sz="14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ПМГ 22-2004)</a:t>
            </a:r>
          </a:p>
          <a:p>
            <a:pPr algn="ctr"/>
            <a:endParaRPr lang="ru-RU" sz="1800" b="1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СОЗДАНИЕ БАЗЫ </a:t>
            </a:r>
          </a:p>
          <a:p>
            <a:pPr algn="ctr"/>
            <a:r>
              <a:rPr lang="ru-RU" sz="18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ДАННЫХ ЭКСПЕРТОВ </a:t>
            </a:r>
          </a:p>
          <a:p>
            <a:pPr algn="ctr"/>
            <a:r>
              <a:rPr lang="ru-RU" sz="18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(связь с промышленностью)</a:t>
            </a:r>
          </a:p>
          <a:p>
            <a:pPr algn="ctr"/>
            <a:endParaRPr lang="ru-RU" sz="1800" b="1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>
              <a:solidFill>
                <a:srgbClr val="005A9E"/>
              </a:solidFill>
            </a:endParaRPr>
          </a:p>
          <a:p>
            <a:pPr algn="ctr"/>
            <a:r>
              <a:rPr lang="ru-RU" sz="18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«СИНХРОНИЗАЦИЯ» НАЦИОНАЛЬНОЙ  И </a:t>
            </a:r>
            <a:r>
              <a:rPr lang="ru-RU" sz="1800" b="1" dirty="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МЕЖГОСУДАРСТВЕННОЙ </a:t>
            </a:r>
            <a:r>
              <a:rPr lang="ru-RU" sz="18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СИСТЕМ СТАНДАРТИЗАЦИИ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257" y="128592"/>
            <a:ext cx="10188143" cy="490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306" tIns="52153" rIns="104306" bIns="52153">
            <a:spAutoFit/>
          </a:bodyPr>
          <a:lstStyle/>
          <a:p>
            <a:pPr algn="ctr">
              <a:lnSpc>
                <a:spcPts val="2966"/>
              </a:lnSpc>
            </a:pPr>
            <a: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ПРОБЛЕМЫ И ПРЕДЛАГАЕМЫЕ РЕШЕНИЯ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1362" y="718208"/>
            <a:ext cx="4101136" cy="18260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ПМС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МТК практически не участвует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(возросшее количество принимаемых стандартов)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Дублирование тем в ПМС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0359" y="2669141"/>
            <a:ext cx="4162139" cy="1905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СТАНДАРТОВ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МТК практически не участвует 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Отсутствие замечаний и предложений к проектам стандартов  на стадии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«Первая редакция»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359" y="4653945"/>
            <a:ext cx="4162139" cy="26993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ГОЛОСОВАНИЕ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МТК практически не участвует 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Затягивание сроков голосования из-за появления замечаний и предложений к проектам стандартов на стадии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«Голосование»,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риски срывов выполнения контрактов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063487" y="1930272"/>
            <a:ext cx="496886" cy="15878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32985" y="3304279"/>
            <a:ext cx="496886" cy="15878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32985" y="5368475"/>
            <a:ext cx="496886" cy="15878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5400000">
            <a:off x="2034280" y="3630983"/>
            <a:ext cx="6113197" cy="610555"/>
          </a:xfrm>
          <a:prstGeom prst="triangle">
            <a:avLst>
              <a:gd name="adj" fmla="val 50000"/>
            </a:avLst>
          </a:prstGeom>
          <a:solidFill>
            <a:srgbClr val="37A9FF"/>
          </a:solidFill>
          <a:ln w="2556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wrap="none" lIns="104306" tIns="52153" rIns="104306" bIns="52153" anchor="ctr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04562" y="7151995"/>
            <a:ext cx="2495127" cy="402567"/>
          </a:xfrm>
        </p:spPr>
        <p:txBody>
          <a:bodyPr/>
          <a:lstStyle/>
          <a:p>
            <a:fld id="{E9A8E8B3-AAAF-4CAD-BF43-4FCA828826AC}" type="slidenum">
              <a:rPr lang="ru-RU" b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2" y="0"/>
            <a:ext cx="702246" cy="70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defTabSz="995363">
              <a:defRPr/>
            </a:pPr>
            <a:fld id="{56E1DC98-AF1C-4201-BD6F-4B9E7BCCBFA1}" type="slidenum">
              <a:rPr lang="ru-RU" sz="2000" b="1" smtClean="0"/>
              <a:pPr defTabSz="995363">
                <a:defRPr/>
              </a:pPr>
              <a:t>12</a:t>
            </a:fld>
            <a:endParaRPr lang="ru-RU" sz="2000" b="1" dirty="0" smtClean="0"/>
          </a:p>
        </p:txBody>
      </p:sp>
      <p:pic>
        <p:nvPicPr>
          <p:cNvPr id="7174" name="Picture 30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704663" y="288131"/>
            <a:ext cx="6840537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ПОДТВЕРЖДЕНИЕ СООТВЕТСТВИЯ</a:t>
            </a:r>
            <a:endParaRPr lang="ru-RU" sz="2000" cap="all" dirty="0">
              <a:solidFill>
                <a:schemeClr val="bg1"/>
              </a:solidFill>
            </a:endParaRPr>
          </a:p>
          <a:p>
            <a:pPr algn="ctr" defTabSz="995363"/>
            <a:endParaRPr lang="ru-RU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778250" y="40147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089775" y="27908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7162800" y="40862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02315" y="2047720"/>
            <a:ext cx="9505948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r>
              <a:rPr lang="ru-RU" sz="2000" b="1" dirty="0" smtClean="0">
                <a:solidFill>
                  <a:srgbClr val="100A88"/>
                </a:solidFill>
                <a:latin typeface="Arial" charset="0"/>
                <a:cs typeface="Arial" charset="0"/>
              </a:rPr>
              <a:t>ТЕХНИЧЕСКИЙ РЕГЛАМЕНТ ТАМОЖЕННОГО СОЮЗА </a:t>
            </a:r>
          </a:p>
          <a:p>
            <a:pPr algn="ctr" defTabSz="995363">
              <a:defRPr/>
            </a:pPr>
            <a:r>
              <a:rPr lang="ru-RU" sz="2000" b="1" dirty="0" smtClean="0">
                <a:solidFill>
                  <a:srgbClr val="100A88"/>
                </a:solidFill>
                <a:latin typeface="Arial" charset="0"/>
                <a:cs typeface="Arial" charset="0"/>
              </a:rPr>
              <a:t>ТР/ТС 004 «О безопасности низковольтного оборудования»</a:t>
            </a:r>
            <a:endParaRPr lang="ru-RU" sz="2000" b="1" dirty="0">
              <a:solidFill>
                <a:srgbClr val="100A88"/>
              </a:solidFill>
              <a:latin typeface="Arial" charset="0"/>
              <a:cs typeface="Arial" charset="0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162800" y="53101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850060" y="4148774"/>
            <a:ext cx="4800896" cy="5050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just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00A88"/>
                </a:solidFill>
                <a:effectLst/>
                <a:latin typeface="Arial" charset="0"/>
                <a:cs typeface="Arial" charset="0"/>
              </a:rPr>
              <a:t>ГОСТ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00A88"/>
                </a:solidFill>
                <a:effectLst/>
                <a:latin typeface="Arial" charset="0"/>
                <a:cs typeface="Arial" charset="0"/>
              </a:rPr>
              <a:t> – 25     </a:t>
            </a:r>
            <a:r>
              <a:rPr lang="ru-RU" sz="2000" b="1" baseline="0" dirty="0" smtClean="0">
                <a:solidFill>
                  <a:srgbClr val="100A88"/>
                </a:solidFill>
                <a:latin typeface="Arial" charset="0"/>
                <a:cs typeface="Arial" charset="0"/>
              </a:rPr>
              <a:t>ГОСТ Р – 20</a:t>
            </a:r>
            <a:r>
              <a:rPr lang="ru-RU" sz="2000" b="1" dirty="0" smtClean="0">
                <a:solidFill>
                  <a:srgbClr val="100A88"/>
                </a:solidFill>
                <a:latin typeface="Arial" charset="0"/>
                <a:cs typeface="Arial" charset="0"/>
              </a:rPr>
              <a:t>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00A88"/>
                </a:solidFill>
                <a:effectLst/>
                <a:latin typeface="Arial" charset="0"/>
                <a:cs typeface="Arial" charset="0"/>
              </a:rPr>
              <a:t>СТБ – 33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00A88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Рисунок 12" descr="http://www.spetsrs.ru/uploads/img/customs_union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52" y="1098674"/>
            <a:ext cx="1712109" cy="9650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257549" y="3179961"/>
            <a:ext cx="8352928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100A88"/>
                </a:solidFill>
              </a:rPr>
              <a:t>Перечень стандартов, в результате применения которых </a:t>
            </a:r>
            <a:endParaRPr lang="ru-RU" sz="1800" b="1" dirty="0" smtClean="0">
              <a:solidFill>
                <a:srgbClr val="100A88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100A88"/>
                </a:solidFill>
              </a:rPr>
              <a:t>на </a:t>
            </a:r>
            <a:r>
              <a:rPr lang="ru-RU" sz="1800" b="1" dirty="0">
                <a:solidFill>
                  <a:srgbClr val="100A88"/>
                </a:solidFill>
              </a:rPr>
              <a:t>добровольной основе обеспечивается соблюдение требований </a:t>
            </a:r>
            <a:endParaRPr lang="ru-RU" sz="1800" b="1" dirty="0" smtClean="0">
              <a:solidFill>
                <a:srgbClr val="100A88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100A88"/>
                </a:solidFill>
              </a:rPr>
              <a:t>технического </a:t>
            </a:r>
            <a:r>
              <a:rPr lang="ru-RU" sz="1800" b="1" dirty="0">
                <a:solidFill>
                  <a:srgbClr val="100A88"/>
                </a:solidFill>
              </a:rPr>
              <a:t>регламента Таможенного </a:t>
            </a:r>
            <a:r>
              <a:rPr lang="ru-RU" sz="1800" b="1" dirty="0" smtClean="0">
                <a:solidFill>
                  <a:srgbClr val="100A88"/>
                </a:solidFill>
              </a:rPr>
              <a:t>союза</a:t>
            </a:r>
            <a:endParaRPr lang="ru-RU" sz="1800" b="1" dirty="0">
              <a:solidFill>
                <a:srgbClr val="100A88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614109" y="2928311"/>
            <a:ext cx="957959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257549" y="6546552"/>
            <a:ext cx="835292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00A88"/>
                </a:solidFill>
              </a:rPr>
              <a:t>АКТИВИЗАЦИЯ РАБОТЫ МТК 332 «СВЕТОТЕХНИЧЕСКИЕ ИЗДЕЛИЯ»</a:t>
            </a:r>
            <a:endParaRPr lang="ru-RU" sz="1800" b="1" dirty="0">
              <a:solidFill>
                <a:srgbClr val="100A88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4106982" y="5885880"/>
            <a:ext cx="2232248" cy="575816"/>
          </a:xfrm>
          <a:prstGeom prst="down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 bwMode="auto">
          <a:xfrm rot="5400000">
            <a:off x="4964369" y="2587845"/>
            <a:ext cx="404622" cy="4536504"/>
          </a:xfrm>
          <a:prstGeom prst="righ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 w="762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477253" y="5310188"/>
            <a:ext cx="1756071" cy="5050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just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00A88"/>
                </a:solidFill>
                <a:effectLst/>
                <a:latin typeface="Arial" charset="0"/>
                <a:cs typeface="Arial" charset="0"/>
              </a:rPr>
              <a:t>ГОСТ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00A88"/>
                </a:solidFill>
                <a:effectLst/>
                <a:latin typeface="Arial" charset="0"/>
                <a:cs typeface="Arial" charset="0"/>
              </a:rPr>
              <a:t> – </a:t>
            </a:r>
            <a:r>
              <a:rPr lang="ru-RU" sz="2000" b="1" dirty="0" smtClean="0">
                <a:solidFill>
                  <a:srgbClr val="100A88"/>
                </a:solidFill>
                <a:latin typeface="Arial" charset="0"/>
                <a:cs typeface="Arial" charset="0"/>
              </a:rPr>
              <a:t>78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00A88"/>
                </a:solidFill>
                <a:effectLst/>
                <a:latin typeface="Arial" charset="0"/>
                <a:cs typeface="Arial" charset="0"/>
              </a:rPr>
              <a:t>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00A88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3"/>
          <p:cNvGrpSpPr>
            <a:grpSpLocks/>
          </p:cNvGrpSpPr>
          <p:nvPr/>
        </p:nvGrpSpPr>
        <p:grpSpPr bwMode="auto">
          <a:xfrm>
            <a:off x="5990" y="199001"/>
            <a:ext cx="10693400" cy="935828"/>
            <a:chOff x="0" y="0"/>
            <a:chExt cx="9143999" cy="848877"/>
          </a:xfrm>
        </p:grpSpPr>
        <p:grpSp>
          <p:nvGrpSpPr>
            <p:cNvPr id="6149" name="Группа 4"/>
            <p:cNvGrpSpPr>
              <a:grpSpLocks/>
            </p:cNvGrpSpPr>
            <p:nvPr/>
          </p:nvGrpSpPr>
          <p:grpSpPr bwMode="auto">
            <a:xfrm>
              <a:off x="0" y="0"/>
              <a:ext cx="9142412" cy="848877"/>
              <a:chOff x="17463" y="36215"/>
              <a:chExt cx="10691812" cy="936104"/>
            </a:xfrm>
          </p:grpSpPr>
          <p:pic>
            <p:nvPicPr>
              <p:cNvPr id="6151" name="Picture 61" descr="plashka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3" y="36215"/>
                <a:ext cx="10691812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2" name="Picture 95" descr="logo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50" y="53975"/>
                <a:ext cx="863749" cy="863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0" name="Прямоугольник 5"/>
            <p:cNvSpPr>
              <a:spLocks noChangeArrowheads="1"/>
            </p:cNvSpPr>
            <p:nvPr/>
          </p:nvSpPr>
          <p:spPr bwMode="auto">
            <a:xfrm>
              <a:off x="1509713" y="0"/>
              <a:ext cx="7634286" cy="39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147" tIns="40074" rIns="80147" bIns="40074">
              <a:spAutoFit/>
            </a:bodyPr>
            <a:lstStyle/>
            <a:p>
              <a:pPr algn="ctr"/>
              <a:endParaRPr lang="ru-RU" altLang="ru-RU" sz="23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75978" y="433774"/>
            <a:ext cx="95234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БЛИЖАЙШИЕ ЗАДАЧИ</a:t>
            </a:r>
            <a:endParaRPr lang="ru-RU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6925-21C6-4FCB-B1FF-46A8E089BC23}" type="slidenum">
              <a:rPr lang="ru-RU" sz="1800" b="1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058989" y="1582501"/>
            <a:ext cx="8352928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058989" y="1690513"/>
            <a:ext cx="8256263" cy="7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dirty="0">
                <a:solidFill>
                  <a:srgbClr val="100A88"/>
                </a:solidFill>
              </a:rPr>
              <a:t>Актуализация действующего фонда стандартов</a:t>
            </a:r>
          </a:p>
          <a:p>
            <a:pPr lvl="0"/>
            <a:r>
              <a:rPr lang="ru-RU" sz="2000" b="1" dirty="0" smtClean="0">
                <a:solidFill>
                  <a:srgbClr val="100A88"/>
                </a:solidFill>
              </a:rPr>
              <a:t>(20 </a:t>
            </a:r>
            <a:r>
              <a:rPr lang="ru-RU" sz="2000" b="1" dirty="0">
                <a:solidFill>
                  <a:srgbClr val="100A88"/>
                </a:solidFill>
              </a:rPr>
              <a:t>% фонда </a:t>
            </a:r>
            <a:r>
              <a:rPr lang="ru-RU" sz="2000" b="1" dirty="0" smtClean="0">
                <a:solidFill>
                  <a:srgbClr val="100A88"/>
                </a:solidFill>
              </a:rPr>
              <a:t>(29</a:t>
            </a:r>
            <a:r>
              <a:rPr lang="ru-RU" sz="2000" b="1" dirty="0">
                <a:solidFill>
                  <a:srgbClr val="100A88"/>
                </a:solidFill>
              </a:rPr>
              <a:t>) стандартов имеют средний возраст </a:t>
            </a:r>
            <a:r>
              <a:rPr lang="ru-RU" sz="2000" b="1" dirty="0" smtClean="0">
                <a:solidFill>
                  <a:srgbClr val="100A88"/>
                </a:solidFill>
              </a:rPr>
              <a:t>≈ 25 </a:t>
            </a:r>
            <a:r>
              <a:rPr lang="ru-RU" sz="2000" b="1" dirty="0">
                <a:solidFill>
                  <a:srgbClr val="100A88"/>
                </a:solidFill>
              </a:rPr>
              <a:t>лет)</a:t>
            </a:r>
          </a:p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00A88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2003263" y="2556495"/>
            <a:ext cx="820891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2003263" y="3564607"/>
            <a:ext cx="820891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 bwMode="auto">
          <a:xfrm>
            <a:off x="2003263" y="3924647"/>
            <a:ext cx="8352928" cy="7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dirty="0" smtClean="0">
                <a:solidFill>
                  <a:srgbClr val="100A88"/>
                </a:solidFill>
              </a:rPr>
              <a:t>Активизация участия ТК 332 «Светотехнические изделия» в работах Международной электротехнической комиссии (МЭК)</a:t>
            </a:r>
            <a:endParaRPr lang="ru-RU" sz="2000" b="1" dirty="0">
              <a:solidFill>
                <a:srgbClr val="100A88"/>
              </a:solidFill>
            </a:endParaRPr>
          </a:p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00A88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>
            <a:off x="2058989" y="4932759"/>
            <a:ext cx="820891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5311610"/>
            <a:ext cx="1440210" cy="9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02" y="1704840"/>
            <a:ext cx="860499" cy="81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17" y="2567122"/>
            <a:ext cx="860499" cy="81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17" y="3780631"/>
            <a:ext cx="860499" cy="81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3263" y="2954962"/>
            <a:ext cx="7983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95363"/>
            <a:r>
              <a:rPr lang="ru-RU" sz="2000" b="1" dirty="0">
                <a:solidFill>
                  <a:srgbClr val="100A88"/>
                </a:solidFill>
              </a:rPr>
              <a:t>Активизация работы МТК 332 «Светотехнические изделия» </a:t>
            </a:r>
          </a:p>
        </p:txBody>
      </p:sp>
    </p:spTree>
    <p:extLst>
      <p:ext uri="{BB962C8B-B14F-4D97-AF65-F5344CB8AC3E}">
        <p14:creationId xmlns:p14="http://schemas.microsoft.com/office/powerpoint/2010/main" val="29370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6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1962274" y="4068763"/>
            <a:ext cx="6997699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35" tIns="48927" rIns="97735" bIns="48927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800" b="1" dirty="0">
                <a:solidFill>
                  <a:srgbClr val="100A88"/>
                </a:solidFill>
              </a:rPr>
              <a:t>Благодарю за внимание!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3800" b="1" dirty="0">
              <a:solidFill>
                <a:srgbClr val="100A88"/>
              </a:solidFill>
            </a:endParaRPr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3248149" y="5686478"/>
            <a:ext cx="4429125" cy="13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35" tIns="48927" rIns="97735" bIns="48927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ru-RU" b="1" dirty="0">
                <a:solidFill>
                  <a:srgbClr val="100A88"/>
                </a:solidFill>
              </a:rPr>
              <a:t>123007</a:t>
            </a:r>
            <a:r>
              <a:rPr lang="ru-RU" altLang="ru-RU" b="1" dirty="0">
                <a:solidFill>
                  <a:srgbClr val="100A88"/>
                </a:solidFill>
              </a:rPr>
              <a:t>, </a:t>
            </a:r>
            <a:r>
              <a:rPr lang="ru-RU" altLang="ru-RU" b="1" dirty="0" smtClean="0">
                <a:solidFill>
                  <a:srgbClr val="100A88"/>
                </a:solidFill>
              </a:rPr>
              <a:t>Москва, </a:t>
            </a:r>
            <a:r>
              <a:rPr lang="ru-RU" altLang="ru-RU" b="1" dirty="0">
                <a:solidFill>
                  <a:srgbClr val="100A88"/>
                </a:solidFill>
              </a:rPr>
              <a:t>ул. </a:t>
            </a:r>
            <a:r>
              <a:rPr lang="ru-RU" altLang="ru-RU" b="1" dirty="0" err="1" smtClean="0">
                <a:solidFill>
                  <a:srgbClr val="100A88"/>
                </a:solidFill>
              </a:rPr>
              <a:t>Шеногина</a:t>
            </a:r>
            <a:r>
              <a:rPr lang="ru-RU" altLang="ru-RU" b="1" dirty="0" smtClean="0">
                <a:solidFill>
                  <a:srgbClr val="100A88"/>
                </a:solidFill>
              </a:rPr>
              <a:t>, </a:t>
            </a:r>
            <a:r>
              <a:rPr lang="ru-RU" altLang="ru-RU" b="1" dirty="0">
                <a:solidFill>
                  <a:srgbClr val="100A88"/>
                </a:solidFill>
              </a:rPr>
              <a:t>4</a:t>
            </a:r>
            <a:endParaRPr lang="en-US" altLang="ru-RU" b="1" dirty="0">
              <a:solidFill>
                <a:srgbClr val="100A88"/>
              </a:solidFill>
            </a:endParaRPr>
          </a:p>
          <a:p>
            <a:pPr algn="ctr"/>
            <a:r>
              <a:rPr lang="ru-RU" altLang="ru-RU" b="1" dirty="0">
                <a:solidFill>
                  <a:srgbClr val="100A88"/>
                </a:solidFill>
              </a:rPr>
              <a:t>+7 (499) </a:t>
            </a:r>
            <a:r>
              <a:rPr lang="ru-RU" altLang="ru-RU" b="1" dirty="0" smtClean="0">
                <a:solidFill>
                  <a:srgbClr val="100A88"/>
                </a:solidFill>
              </a:rPr>
              <a:t>259-89-58</a:t>
            </a:r>
            <a:endParaRPr lang="ru-RU" altLang="ru-RU" b="1" dirty="0">
              <a:solidFill>
                <a:srgbClr val="100A88"/>
              </a:solidFill>
            </a:endParaRPr>
          </a:p>
          <a:p>
            <a:pPr algn="ctr"/>
            <a:r>
              <a:rPr lang="en-US" altLang="ru-RU" b="1" dirty="0" smtClean="0">
                <a:solidFill>
                  <a:srgbClr val="100A88"/>
                </a:solidFill>
              </a:rPr>
              <a:t>ubalch@gost.ru</a:t>
            </a:r>
            <a:endParaRPr lang="en-US" altLang="ru-RU" b="1" dirty="0">
              <a:solidFill>
                <a:srgbClr val="100A88"/>
              </a:solidFill>
            </a:endParaRPr>
          </a:p>
          <a:p>
            <a:pPr algn="ctr"/>
            <a:r>
              <a:rPr lang="en-US" altLang="ru-RU" b="1" dirty="0">
                <a:solidFill>
                  <a:srgbClr val="100A88"/>
                </a:solidFill>
              </a:rPr>
              <a:t>www.vniinmash.ru</a:t>
            </a:r>
            <a:endParaRPr lang="ru-RU" altLang="ru-RU" b="1" dirty="0">
              <a:solidFill>
                <a:srgbClr val="100A88"/>
              </a:solidFill>
            </a:endParaRPr>
          </a:p>
        </p:txBody>
      </p:sp>
      <p:pic>
        <p:nvPicPr>
          <p:cNvPr id="15366" name="Picture 20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21"/>
          <p:cNvSpPr txBox="1">
            <a:spLocks noChangeArrowheads="1"/>
          </p:cNvSpPr>
          <p:nvPr/>
        </p:nvSpPr>
        <p:spPr bwMode="auto">
          <a:xfrm>
            <a:off x="627063" y="1160532"/>
            <a:ext cx="9472612" cy="22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35" tIns="48927" rIns="97735" bIns="48927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100A88"/>
                </a:solidFill>
              </a:rPr>
              <a:t>Федеральное агентство по техническому</a:t>
            </a:r>
          </a:p>
          <a:p>
            <a:pPr algn="ctr" eaLnBrk="1" hangingPunct="1"/>
            <a:r>
              <a:rPr lang="ru-RU" altLang="ru-RU" b="1" dirty="0">
                <a:solidFill>
                  <a:srgbClr val="100A88"/>
                </a:solidFill>
              </a:rPr>
              <a:t>регулированию и метрологии</a:t>
            </a:r>
          </a:p>
          <a:p>
            <a:pPr algn="ctr" eaLnBrk="1" hangingPunct="1"/>
            <a:r>
              <a:rPr lang="ru-RU" altLang="ru-RU" b="1" dirty="0">
                <a:solidFill>
                  <a:srgbClr val="100A88"/>
                </a:solidFill>
              </a:rPr>
              <a:t>Федеральное государственное унитарное предприятие</a:t>
            </a:r>
          </a:p>
          <a:p>
            <a:pPr algn="ctr" eaLnBrk="1" hangingPunct="1"/>
            <a:r>
              <a:rPr lang="ru-RU" altLang="ru-RU" b="1" dirty="0">
                <a:solidFill>
                  <a:srgbClr val="100A88"/>
                </a:solidFill>
              </a:rPr>
              <a:t>«Всероссийский научно-исследовательский институт</a:t>
            </a:r>
            <a:r>
              <a:rPr lang="en-US" altLang="ru-RU" b="1" dirty="0">
                <a:solidFill>
                  <a:srgbClr val="100A88"/>
                </a:solidFill>
              </a:rPr>
              <a:t> </a:t>
            </a:r>
            <a:r>
              <a:rPr lang="ru-RU" altLang="ru-RU" b="1" dirty="0">
                <a:solidFill>
                  <a:srgbClr val="100A88"/>
                </a:solidFill>
              </a:rPr>
              <a:t>стандартизации </a:t>
            </a:r>
          </a:p>
          <a:p>
            <a:pPr algn="ctr" eaLnBrk="1" hangingPunct="1"/>
            <a:r>
              <a:rPr lang="ru-RU" altLang="ru-RU" b="1" dirty="0">
                <a:solidFill>
                  <a:srgbClr val="100A88"/>
                </a:solidFill>
              </a:rPr>
              <a:t>и сертификации в машиностроении» (ВНИИНМАШ)</a:t>
            </a:r>
          </a:p>
          <a:p>
            <a:pPr algn="ctr" eaLnBrk="1" hangingPunct="1"/>
            <a:r>
              <a:rPr lang="ru-RU" altLang="ru-RU" b="1" dirty="0">
                <a:solidFill>
                  <a:srgbClr val="100A88"/>
                </a:solidFill>
              </a:rPr>
              <a:t>__________________________</a:t>
            </a:r>
          </a:p>
          <a:p>
            <a:pPr algn="ctr" eaLnBrk="1" hangingPunct="1"/>
            <a:endParaRPr lang="ru-RU" altLang="ru-RU" b="1" dirty="0">
              <a:solidFill>
                <a:srgbClr val="100A8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F231C-CC3D-488F-9C77-6C43F71657A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defTabSz="995363">
              <a:defRPr/>
            </a:pPr>
            <a:fld id="{56E1DC98-AF1C-4201-BD6F-4B9E7BCCBFA1}" type="slidenum">
              <a:rPr lang="ru-RU" sz="2000" b="1" smtClean="0"/>
              <a:pPr defTabSz="995363">
                <a:defRPr/>
              </a:pPr>
              <a:t>2</a:t>
            </a:fld>
            <a:endParaRPr lang="ru-RU" sz="2000" b="1" dirty="0" smtClean="0"/>
          </a:p>
        </p:txBody>
      </p:sp>
      <p:pic>
        <p:nvPicPr>
          <p:cNvPr id="7174" name="Picture 30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343992" y="236696"/>
            <a:ext cx="6840537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2000" b="1" cap="all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НОРМАТИВНАЯ БАЗА СТАНДАРТИЗАЦИИ</a:t>
            </a:r>
          </a:p>
          <a:p>
            <a:pPr algn="ctr" defTabSz="995363"/>
            <a:endParaRPr lang="ru-RU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778250" y="392489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089775" y="27908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7162800" y="40862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3778250" y="5238750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162800" y="53101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46300" y="1211956"/>
            <a:ext cx="8208911" cy="321674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95363"/>
            <a:endParaRPr lang="ru-RU" sz="1600" b="1" dirty="0" smtClean="0">
              <a:solidFill>
                <a:srgbClr val="100A88"/>
              </a:solidFill>
              <a:cs typeface="Arial" charset="0"/>
            </a:endParaRPr>
          </a:p>
          <a:p>
            <a:pPr algn="ctr" defTabSz="995363"/>
            <a:endParaRPr lang="ru-RU" sz="1600" b="1" dirty="0">
              <a:solidFill>
                <a:srgbClr val="100A88"/>
              </a:solidFill>
              <a:cs typeface="Arial" charset="0"/>
            </a:endParaRPr>
          </a:p>
          <a:p>
            <a:pPr algn="ctr" defTabSz="995363"/>
            <a:r>
              <a:rPr lang="ru-RU" sz="1600" b="1" dirty="0" smtClean="0">
                <a:solidFill>
                  <a:srgbClr val="100A88"/>
                </a:solidFill>
                <a:cs typeface="Arial" charset="0"/>
              </a:rPr>
              <a:t>Федеральный </a:t>
            </a:r>
            <a:r>
              <a:rPr lang="ru-RU" sz="1600" b="1" dirty="0">
                <a:solidFill>
                  <a:srgbClr val="100A88"/>
                </a:solidFill>
                <a:cs typeface="Arial" charset="0"/>
              </a:rPr>
              <a:t>закон  </a:t>
            </a:r>
            <a:r>
              <a:rPr lang="ru-RU" sz="1600" b="1" dirty="0" smtClean="0">
                <a:solidFill>
                  <a:srgbClr val="100A88"/>
                </a:solidFill>
                <a:cs typeface="Arial" charset="0"/>
              </a:rPr>
              <a:t>«</a:t>
            </a:r>
            <a:r>
              <a:rPr lang="ru-RU" sz="1600" b="1" dirty="0">
                <a:solidFill>
                  <a:srgbClr val="100A88"/>
                </a:solidFill>
                <a:cs typeface="Arial" charset="0"/>
              </a:rPr>
              <a:t>О </a:t>
            </a:r>
            <a:r>
              <a:rPr lang="ru-RU" sz="1600" b="1" dirty="0" smtClean="0">
                <a:solidFill>
                  <a:srgbClr val="100A88"/>
                </a:solidFill>
                <a:cs typeface="Arial" charset="0"/>
              </a:rPr>
              <a:t>стандартизации в Российской Федерации»</a:t>
            </a:r>
            <a:r>
              <a:rPr lang="ru-RU" sz="1600" b="1" dirty="0" smtClean="0">
                <a:solidFill>
                  <a:srgbClr val="100A88"/>
                </a:solidFill>
              </a:rPr>
              <a:t> </a:t>
            </a:r>
          </a:p>
          <a:p>
            <a:pPr algn="ctr" defTabSz="995363">
              <a:spcAft>
                <a:spcPts val="600"/>
              </a:spcAft>
            </a:pPr>
            <a:r>
              <a:rPr lang="ru-RU" sz="1600" b="1" dirty="0" smtClean="0">
                <a:solidFill>
                  <a:srgbClr val="100A88"/>
                </a:solidFill>
              </a:rPr>
              <a:t>от 29.06.2015 </a:t>
            </a:r>
            <a:r>
              <a:rPr lang="en-US" sz="1600" b="1" dirty="0">
                <a:solidFill>
                  <a:srgbClr val="100A88"/>
                </a:solidFill>
              </a:rPr>
              <a:t>N </a:t>
            </a:r>
            <a:r>
              <a:rPr lang="en-US" sz="1600" b="1" dirty="0" smtClean="0">
                <a:solidFill>
                  <a:srgbClr val="100A88"/>
                </a:solidFill>
              </a:rPr>
              <a:t>1</a:t>
            </a:r>
            <a:r>
              <a:rPr lang="ru-RU" sz="1600" b="1" dirty="0" smtClean="0">
                <a:solidFill>
                  <a:srgbClr val="100A88"/>
                </a:solidFill>
              </a:rPr>
              <a:t>62</a:t>
            </a:r>
            <a:r>
              <a:rPr lang="en-US" sz="1600" b="1" dirty="0" smtClean="0">
                <a:solidFill>
                  <a:srgbClr val="100A88"/>
                </a:solidFill>
              </a:rPr>
              <a:t>-</a:t>
            </a:r>
            <a:r>
              <a:rPr lang="ru-RU" sz="1600" b="1" dirty="0" smtClean="0">
                <a:solidFill>
                  <a:srgbClr val="100A88"/>
                </a:solidFill>
              </a:rPr>
              <a:t>ФЗ</a:t>
            </a:r>
          </a:p>
          <a:p>
            <a:pPr marL="285750" indent="-285750" defTabSz="995363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100A88"/>
                </a:solidFill>
              </a:rPr>
              <a:t>Учет современных наилучших практик в сфере стандартизации, в </a:t>
            </a:r>
            <a:r>
              <a:rPr lang="ru-RU" sz="1600" b="1" dirty="0" err="1" smtClean="0">
                <a:solidFill>
                  <a:srgbClr val="100A88"/>
                </a:solidFill>
              </a:rPr>
              <a:t>т.ч</a:t>
            </a:r>
            <a:r>
              <a:rPr lang="ru-RU" sz="1600" b="1" dirty="0" smtClean="0">
                <a:solidFill>
                  <a:srgbClr val="100A88"/>
                </a:solidFill>
              </a:rPr>
              <a:t>. </a:t>
            </a:r>
            <a:r>
              <a:rPr lang="ru-RU" sz="1600" b="1" dirty="0">
                <a:solidFill>
                  <a:srgbClr val="100A88"/>
                </a:solidFill>
              </a:rPr>
              <a:t>и</a:t>
            </a:r>
            <a:r>
              <a:rPr lang="ru-RU" sz="1600" b="1" dirty="0" smtClean="0">
                <a:solidFill>
                  <a:srgbClr val="100A88"/>
                </a:solidFill>
              </a:rPr>
              <a:t>спользование ссылок на стандарты в НПА</a:t>
            </a:r>
          </a:p>
          <a:p>
            <a:pPr marL="285750" indent="-285750" defTabSz="995363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100A88"/>
                </a:solidFill>
              </a:rPr>
              <a:t>Усиление роли стандартизации в обществе</a:t>
            </a:r>
          </a:p>
          <a:p>
            <a:pPr marL="285750" indent="-285750" defTabSz="995363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100A88"/>
                </a:solidFill>
              </a:rPr>
              <a:t>Учет интересов бизнеса</a:t>
            </a:r>
          </a:p>
          <a:p>
            <a:pPr marL="285750" indent="-285750" defTabSz="995363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100A88"/>
                </a:solidFill>
              </a:rPr>
              <a:t>Повышение роли технических комитетов</a:t>
            </a:r>
          </a:p>
          <a:p>
            <a:pPr marL="285750" indent="-285750" defTabSz="995363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100A88"/>
                </a:solidFill>
              </a:rPr>
              <a:t>Стандартизация в обеспечение ТР сохраняется в ФЗ «О техническом регулировании»</a:t>
            </a:r>
          </a:p>
          <a:p>
            <a:pPr marL="285750" indent="-285750" defTabSz="995363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rgbClr val="100A88"/>
              </a:solidFill>
            </a:endParaRPr>
          </a:p>
          <a:p>
            <a:pPr marL="285750" indent="-285750" defTabSz="995363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rgbClr val="100A88"/>
              </a:solidFill>
            </a:endParaRPr>
          </a:p>
          <a:p>
            <a:pPr marL="285750" indent="-285750" defTabSz="995363">
              <a:buFont typeface="Wingdings" panose="05000000000000000000" pitchFamily="2" charset="2"/>
              <a:buChar char="q"/>
            </a:pPr>
            <a:endParaRPr lang="ru-RU" sz="1600" b="1" dirty="0">
              <a:solidFill>
                <a:srgbClr val="100A88"/>
              </a:solidFill>
            </a:endParaRPr>
          </a:p>
          <a:p>
            <a:pPr defTabSz="995363"/>
            <a:endParaRPr lang="ru-RU" sz="1600" b="1" dirty="0" smtClean="0">
              <a:solidFill>
                <a:srgbClr val="100A88"/>
              </a:solidFill>
            </a:endParaRPr>
          </a:p>
          <a:p>
            <a:pPr defTabSz="995363"/>
            <a:endParaRPr lang="ru-RU" sz="1600" b="1" dirty="0">
              <a:solidFill>
                <a:srgbClr val="100A88"/>
              </a:solidFill>
            </a:endParaRPr>
          </a:p>
          <a:p>
            <a:pPr defTabSz="995363"/>
            <a:endParaRPr lang="ru-RU" sz="1600" b="1" dirty="0" smtClean="0">
              <a:solidFill>
                <a:srgbClr val="100A88"/>
              </a:solidFill>
            </a:endParaRPr>
          </a:p>
          <a:p>
            <a:pPr defTabSz="995363"/>
            <a:endParaRPr lang="ru-RU" sz="1600" b="1" dirty="0">
              <a:solidFill>
                <a:srgbClr val="100A88"/>
              </a:solidFill>
            </a:endParaRPr>
          </a:p>
          <a:p>
            <a:pPr marL="0" marR="0" indent="0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00A88"/>
              </a:solidFill>
              <a:effectLst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746300" y="5304474"/>
            <a:ext cx="8208913" cy="8693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>
                <a:solidFill>
                  <a:srgbClr val="100A88"/>
                </a:solidFill>
                <a:cs typeface="Arial" charset="0"/>
              </a:rPr>
              <a:t>Статья 33 (п.2) Федерального закона </a:t>
            </a:r>
            <a:r>
              <a:rPr lang="ru-RU" sz="1600" b="1" dirty="0">
                <a:solidFill>
                  <a:srgbClr val="100A88"/>
                </a:solidFill>
              </a:rPr>
              <a:t>от 05.04.2013 </a:t>
            </a:r>
            <a:r>
              <a:rPr lang="en-US" sz="1600" b="1" dirty="0">
                <a:solidFill>
                  <a:srgbClr val="100A88"/>
                </a:solidFill>
              </a:rPr>
              <a:t>N 44-</a:t>
            </a:r>
            <a:r>
              <a:rPr lang="ru-RU" sz="1600" b="1" dirty="0">
                <a:solidFill>
                  <a:srgbClr val="100A88"/>
                </a:solidFill>
              </a:rPr>
              <a:t>ФЗ «О контрактной системе в сфере закупок товаров, работ, услуг для обеспечения государственных и муниципальных нужд» (позволяет делать ссылки на стандарты в конкурсной документации)</a:t>
            </a:r>
          </a:p>
          <a:p>
            <a:endParaRPr lang="ru-RU" sz="1600" b="1" dirty="0">
              <a:solidFill>
                <a:srgbClr val="100A88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933512" y="1404367"/>
            <a:ext cx="900100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38" y="4289603"/>
            <a:ext cx="598143" cy="9083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38" y="5325581"/>
            <a:ext cx="637607" cy="9591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 bwMode="auto">
          <a:xfrm>
            <a:off x="933512" y="4212679"/>
            <a:ext cx="900100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954209" y="5238750"/>
            <a:ext cx="900100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933512" y="6444927"/>
            <a:ext cx="9001002" cy="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46300" y="4289603"/>
            <a:ext cx="8035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5363"/>
            <a:r>
              <a:rPr lang="ru-RU" sz="1600" b="1" dirty="0">
                <a:solidFill>
                  <a:srgbClr val="100A88"/>
                </a:solidFill>
                <a:latin typeface="Arial"/>
                <a:cs typeface="Arial" charset="0"/>
              </a:rPr>
              <a:t>Статья 264 Налогового кодекса Российской Федерации (относит расходы по разработке национальных и региональных стандартов к прочим расходам, связанным с производством и реализацией)</a:t>
            </a:r>
            <a:endParaRPr lang="ru-RU" sz="1600" b="1" dirty="0">
              <a:solidFill>
                <a:srgbClr val="100A88"/>
              </a:solidFill>
              <a:latin typeface="Arial"/>
              <a:cs typeface="Arial"/>
            </a:endParaRPr>
          </a:p>
        </p:txBody>
      </p:sp>
      <p:pic>
        <p:nvPicPr>
          <p:cNvPr id="22" name="Рисунок 21" descr="http://www.standards.ru/image.ashx?mode=image&amp;maxwidth=200&amp;maxheight=200&amp;id=19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74" y="2484487"/>
            <a:ext cx="669546" cy="1098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1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58268" y="6884988"/>
            <a:ext cx="8700145" cy="525462"/>
          </a:xfrm>
        </p:spPr>
        <p:txBody>
          <a:bodyPr/>
          <a:lstStyle/>
          <a:p>
            <a:pPr defTabSz="995363">
              <a:defRPr/>
            </a:pPr>
            <a:fld id="{56E1DC98-AF1C-4201-BD6F-4B9E7BCCBFA1}" type="slidenum">
              <a:rPr lang="ru-RU" sz="2000" b="1" smtClean="0"/>
              <a:pPr defTabSz="995363">
                <a:defRPr/>
              </a:pPr>
              <a:t>3</a:t>
            </a:fld>
            <a:endParaRPr lang="ru-RU" sz="2000" b="1" dirty="0" smtClean="0"/>
          </a:p>
        </p:txBody>
      </p:sp>
      <p:pic>
        <p:nvPicPr>
          <p:cNvPr id="7174" name="Picture 30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132012" y="126206"/>
            <a:ext cx="6840537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2000" b="1" cap="all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Фонд  действующих СТАНДАРТОВ </a:t>
            </a:r>
          </a:p>
          <a:p>
            <a:pPr algn="ctr" defTabSz="995363"/>
            <a:r>
              <a:rPr lang="ru-RU" sz="2000" b="1" cap="all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 области светотехники</a:t>
            </a:r>
            <a:endParaRPr lang="ru-RU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778250" y="40147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089775" y="27908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7162800" y="40862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3778250" y="5238750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162800" y="53101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41138"/>
              </p:ext>
            </p:extLst>
          </p:nvPr>
        </p:nvGraphicFramePr>
        <p:xfrm>
          <a:off x="1458268" y="1159979"/>
          <a:ext cx="7751812" cy="59608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41166"/>
                <a:gridCol w="33106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Фонд</a:t>
                      </a:r>
                      <a:r>
                        <a:rPr lang="ru-RU" baseline="0" dirty="0" smtClean="0"/>
                        <a:t> действующих стандартов</a:t>
                      </a:r>
                    </a:p>
                    <a:p>
                      <a:pPr algn="ctr"/>
                      <a:endParaRPr lang="ru-RU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</a:tr>
              <a:tr h="9278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100A88"/>
                          </a:solidFill>
                        </a:rPr>
                        <a:t>ГОСТ</a:t>
                      </a: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100A88"/>
                          </a:solidFill>
                        </a:rPr>
                        <a:t>(межгосударственные стандарты)</a:t>
                      </a:r>
                      <a:endParaRPr lang="ru-RU" sz="1600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marL="0" marR="0" indent="0" algn="ctr" defTabSz="897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100A88"/>
                        </a:solidFill>
                      </a:endParaRPr>
                    </a:p>
                    <a:p>
                      <a:pPr marL="0" marR="0" indent="0" algn="ctr" defTabSz="897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100A88"/>
                          </a:solidFill>
                        </a:rPr>
                        <a:t>(45 ГОСТ – на основе ГОСТ Р)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100A88"/>
                          </a:solidFill>
                        </a:rPr>
                        <a:t>ГОСТ Р, в </a:t>
                      </a:r>
                      <a:r>
                        <a:rPr lang="ru-RU" b="1" dirty="0" err="1" smtClean="0">
                          <a:solidFill>
                            <a:srgbClr val="100A88"/>
                          </a:solidFill>
                        </a:rPr>
                        <a:t>т.ч</a:t>
                      </a:r>
                      <a:r>
                        <a:rPr lang="ru-RU" b="1" dirty="0" smtClean="0">
                          <a:solidFill>
                            <a:srgbClr val="100A88"/>
                          </a:solidFill>
                        </a:rPr>
                        <a:t>. 7 ПНСТ</a:t>
                      </a:r>
                    </a:p>
                    <a:p>
                      <a:r>
                        <a:rPr lang="ru-RU" sz="1600" dirty="0" smtClean="0">
                          <a:solidFill>
                            <a:srgbClr val="100A88"/>
                          </a:solidFill>
                        </a:rPr>
                        <a:t>(национальные стандарты)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51488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100A88"/>
                          </a:solidFill>
                        </a:rPr>
                        <a:t>ВСЕГО:</a:t>
                      </a:r>
                      <a:endParaRPr lang="ru-RU" sz="1600" b="1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752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100A88"/>
                          </a:solidFill>
                        </a:rPr>
                        <a:t>Уровень гармонизации</a:t>
                      </a:r>
                      <a:endParaRPr lang="ru-RU" sz="1600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100A88"/>
                          </a:solidFill>
                        </a:rPr>
                        <a:t>ГОСТ</a:t>
                      </a: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100A88"/>
                          </a:solidFill>
                        </a:rPr>
                        <a:t>(межгосударственные стандарты)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100A88"/>
                          </a:solidFill>
                        </a:rPr>
                        <a:t>ГОСТ Р</a:t>
                      </a:r>
                    </a:p>
                    <a:p>
                      <a:r>
                        <a:rPr lang="ru-RU" sz="1800" dirty="0" smtClean="0">
                          <a:solidFill>
                            <a:srgbClr val="100A88"/>
                          </a:solidFill>
                        </a:rPr>
                        <a:t>(национальные стандарты)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36064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100A88"/>
                          </a:solidFill>
                        </a:rPr>
                        <a:t>ВСЕГО</a:t>
                      </a:r>
                      <a:r>
                        <a:rPr lang="ru-RU" sz="1800" b="1" dirty="0" smtClean="0">
                          <a:solidFill>
                            <a:srgbClr val="100A88"/>
                          </a:solidFill>
                        </a:rPr>
                        <a:t>:</a:t>
                      </a:r>
                      <a:endParaRPr lang="ru-RU" sz="1800" dirty="0" smtClean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 bwMode="auto">
          <a:xfrm>
            <a:off x="7173046" y="4125220"/>
            <a:ext cx="1280244" cy="4548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2400" b="1" dirty="0" smtClean="0">
                <a:solidFill>
                  <a:srgbClr val="2D2D8A">
                    <a:lumMod val="75000"/>
                  </a:srgbClr>
                </a:solidFill>
                <a:latin typeface="Arial" charset="0"/>
                <a:cs typeface="Arial" charset="0"/>
              </a:rPr>
              <a:t>143</a:t>
            </a:r>
            <a:endParaRPr lang="ru-RU" sz="24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6938536" y="5187348"/>
            <a:ext cx="1809750" cy="4548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2400" b="1" dirty="0" smtClean="0">
                <a:solidFill>
                  <a:srgbClr val="2D2D8A">
                    <a:lumMod val="75000"/>
                  </a:srgbClr>
                </a:solidFill>
                <a:latin typeface="Arial" charset="0"/>
                <a:cs typeface="Arial" charset="0"/>
              </a:rPr>
              <a:t>78% (60)</a:t>
            </a:r>
          </a:p>
          <a:p>
            <a:pPr algn="ctr" defTabSz="995363">
              <a:defRPr/>
            </a:pPr>
            <a:endParaRPr lang="ru-RU" sz="24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7162801" y="3559963"/>
            <a:ext cx="1280244" cy="4548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2400" b="1" dirty="0" smtClean="0">
                <a:solidFill>
                  <a:srgbClr val="2D2D8A">
                    <a:lumMod val="75000"/>
                  </a:srgbClr>
                </a:solidFill>
                <a:latin typeface="Arial" charset="0"/>
                <a:cs typeface="Arial" charset="0"/>
              </a:rPr>
              <a:t>66</a:t>
            </a:r>
            <a:endParaRPr lang="ru-RU" sz="24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7162801" y="2401089"/>
            <a:ext cx="1280244" cy="4548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2400" b="1" dirty="0" smtClean="0">
                <a:solidFill>
                  <a:srgbClr val="2D2D8A">
                    <a:lumMod val="75000"/>
                  </a:srgbClr>
                </a:solidFill>
                <a:latin typeface="Arial" charset="0"/>
                <a:cs typeface="Arial" charset="0"/>
              </a:rPr>
              <a:t>77</a:t>
            </a:r>
            <a:endParaRPr lang="ru-RU" sz="24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04" y="1260351"/>
            <a:ext cx="575246" cy="7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85" y="1353785"/>
            <a:ext cx="575246" cy="7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27" y="1476375"/>
            <a:ext cx="575246" cy="7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6969017" y="5838659"/>
            <a:ext cx="1809749" cy="4548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2400" b="1" dirty="0" smtClean="0">
                <a:solidFill>
                  <a:srgbClr val="2D2D8A">
                    <a:lumMod val="75000"/>
                  </a:srgbClr>
                </a:solidFill>
                <a:latin typeface="Arial" charset="0"/>
                <a:cs typeface="Arial" charset="0"/>
              </a:rPr>
              <a:t>58% (38)</a:t>
            </a:r>
          </a:p>
          <a:p>
            <a:pPr algn="ctr" defTabSz="995363">
              <a:defRPr/>
            </a:pPr>
            <a:endParaRPr lang="ru-RU" sz="24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969018" y="6525883"/>
            <a:ext cx="1809748" cy="4548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2400" b="1" dirty="0" smtClean="0">
                <a:solidFill>
                  <a:srgbClr val="2D2D8A">
                    <a:lumMod val="75000"/>
                  </a:srgbClr>
                </a:solidFill>
                <a:latin typeface="Arial" charset="0"/>
                <a:cs typeface="Arial" charset="0"/>
              </a:rPr>
              <a:t>68% (98)</a:t>
            </a:r>
          </a:p>
          <a:p>
            <a:pPr algn="ctr" defTabSz="995363">
              <a:defRPr/>
            </a:pPr>
            <a:endParaRPr lang="ru-RU" sz="24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6"/>
          <p:cNvSpPr txBox="1">
            <a:spLocks noGrp="1" noChangeArrowheads="1"/>
          </p:cNvSpPr>
          <p:nvPr/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82" tIns="49745" rIns="99482" bIns="49745"/>
          <a:lstStyle>
            <a:lvl1pPr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AD6D52B-A47C-465C-BE0A-B0F4AFD07927}" type="slidenum">
              <a:rPr lang="ru-RU" b="1" smtClean="0"/>
              <a:pPr algn="r" eaLnBrk="1" hangingPunct="1"/>
              <a:t>4</a:t>
            </a:fld>
            <a:endParaRPr lang="ru-RU" b="1" dirty="0" smtClean="0"/>
          </a:p>
        </p:txBody>
      </p:sp>
      <p:pic>
        <p:nvPicPr>
          <p:cNvPr id="8197" name="Picture 30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234950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1" descr="logo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17"/>
            <a:ext cx="8493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530276" y="388724"/>
            <a:ext cx="779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995363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ОБЪЕКТЫ СТАНДАРТИЗАЦИИ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202" name="AutoShape 34"/>
          <p:cNvSpPr>
            <a:spLocks noChangeArrowheads="1"/>
          </p:cNvSpPr>
          <p:nvPr/>
        </p:nvSpPr>
        <p:spPr bwMode="auto">
          <a:xfrm>
            <a:off x="954212" y="1353446"/>
            <a:ext cx="4367014" cy="98702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467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>
              <a:lnSpc>
                <a:spcPts val="2000"/>
              </a:lnSpc>
            </a:pPr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Источники света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37 стандартов</a:t>
            </a:r>
          </a:p>
        </p:txBody>
      </p:sp>
      <p:sp>
        <p:nvSpPr>
          <p:cNvPr id="8204" name="AutoShape 39"/>
          <p:cNvSpPr>
            <a:spLocks noChangeArrowheads="1"/>
          </p:cNvSpPr>
          <p:nvPr/>
        </p:nvSpPr>
        <p:spPr bwMode="auto">
          <a:xfrm>
            <a:off x="954212" y="4109185"/>
            <a:ext cx="4425202" cy="96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467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Устройства управления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25 стандартов</a:t>
            </a:r>
          </a:p>
        </p:txBody>
      </p:sp>
      <p:sp>
        <p:nvSpPr>
          <p:cNvPr id="8205" name="AutoShape 40"/>
          <p:cNvSpPr>
            <a:spLocks noChangeArrowheads="1"/>
          </p:cNvSpPr>
          <p:nvPr/>
        </p:nvSpPr>
        <p:spPr bwMode="auto">
          <a:xfrm>
            <a:off x="6066780" y="1353444"/>
            <a:ext cx="4337693" cy="185716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467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Термины и определения 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(ИС, СД, ОП), нормы освещения и 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методы контроля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20 стандартов</a:t>
            </a:r>
          </a:p>
        </p:txBody>
      </p:sp>
      <p:sp>
        <p:nvSpPr>
          <p:cNvPr id="8206" name="AutoShape 41"/>
          <p:cNvSpPr>
            <a:spLocks noChangeArrowheads="1"/>
          </p:cNvSpPr>
          <p:nvPr/>
        </p:nvSpPr>
        <p:spPr bwMode="auto">
          <a:xfrm>
            <a:off x="954211" y="2556495"/>
            <a:ext cx="4672682" cy="13082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>
              <a:lnSpc>
                <a:spcPts val="1900"/>
              </a:lnSpc>
            </a:pPr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Светильники 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(в т.ч. прожекторы, 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фонари, ОП) 40 стандартов</a:t>
            </a:r>
          </a:p>
        </p:txBody>
      </p:sp>
      <p:cxnSp>
        <p:nvCxnSpPr>
          <p:cNvPr id="23" name="Прямая соединительная линия 22"/>
          <p:cNvCxnSpPr>
            <a:stCxn id="2" idx="0"/>
            <a:endCxn id="8202" idx="3"/>
          </p:cNvCxnSpPr>
          <p:nvPr/>
        </p:nvCxnSpPr>
        <p:spPr bwMode="auto">
          <a:xfrm flipH="1" flipV="1">
            <a:off x="5321226" y="1846959"/>
            <a:ext cx="3205980" cy="29442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34" name="Прямая соединительная линия 33"/>
          <p:cNvCxnSpPr>
            <a:stCxn id="8205" idx="2"/>
            <a:endCxn id="2" idx="0"/>
          </p:cNvCxnSpPr>
          <p:nvPr/>
        </p:nvCxnSpPr>
        <p:spPr bwMode="auto">
          <a:xfrm>
            <a:off x="8235627" y="3210613"/>
            <a:ext cx="291579" cy="15805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" name="Скругленный прямоугольник 1"/>
          <p:cNvSpPr/>
          <p:nvPr/>
        </p:nvSpPr>
        <p:spPr bwMode="auto">
          <a:xfrm>
            <a:off x="6811168" y="4791186"/>
            <a:ext cx="3432076" cy="1437717"/>
          </a:xfrm>
          <a:prstGeom prst="roundRect">
            <a:avLst/>
          </a:prstGeom>
          <a:solidFill>
            <a:srgbClr val="0081E2"/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ТК 332 «Светотехнические изделия»</a:t>
            </a: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925118" y="5267359"/>
            <a:ext cx="4425202" cy="188036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467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Арматура 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(цоколи, патроны, </a:t>
            </a:r>
            <a:r>
              <a:rPr lang="ru-RU" sz="2000" b="1" dirty="0" err="1" smtClean="0">
                <a:solidFill>
                  <a:srgbClr val="003399"/>
                </a:solidFill>
                <a:latin typeface="Arial" charset="0"/>
                <a:cs typeface="Arial" charset="0"/>
              </a:rPr>
              <a:t>рассеиватели</a:t>
            </a:r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, трансформаторы, </a:t>
            </a:r>
            <a:r>
              <a:rPr lang="ru-RU" sz="2000" b="1" dirty="0" err="1" smtClean="0">
                <a:solidFill>
                  <a:srgbClr val="003399"/>
                </a:solidFill>
                <a:latin typeface="Arial" charset="0"/>
                <a:cs typeface="Arial" charset="0"/>
              </a:rPr>
              <a:t>шинопроводы</a:t>
            </a:r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)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21 стандарт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4" y="1460610"/>
            <a:ext cx="1245518" cy="73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57" y="2628503"/>
            <a:ext cx="1046038" cy="7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69" y="4217157"/>
            <a:ext cx="805334" cy="7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57" y="5381258"/>
            <a:ext cx="955067" cy="95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24" y="1460610"/>
            <a:ext cx="708684" cy="995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>
            <a:stCxn id="8206" idx="3"/>
            <a:endCxn id="2" idx="0"/>
          </p:cNvCxnSpPr>
          <p:nvPr/>
        </p:nvCxnSpPr>
        <p:spPr bwMode="auto">
          <a:xfrm>
            <a:off x="5626893" y="3210614"/>
            <a:ext cx="2900313" cy="15805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>
            <a:stCxn id="8204" idx="3"/>
            <a:endCxn id="2" idx="0"/>
          </p:cNvCxnSpPr>
          <p:nvPr/>
        </p:nvCxnSpPr>
        <p:spPr bwMode="auto">
          <a:xfrm>
            <a:off x="5379414" y="4592980"/>
            <a:ext cx="3147792" cy="1982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897" name="Прямая соединительная линия 80896"/>
          <p:cNvCxnSpPr>
            <a:stCxn id="30" idx="3"/>
            <a:endCxn id="2" idx="1"/>
          </p:cNvCxnSpPr>
          <p:nvPr/>
        </p:nvCxnSpPr>
        <p:spPr bwMode="auto">
          <a:xfrm flipV="1">
            <a:off x="5350320" y="5510045"/>
            <a:ext cx="1460848" cy="6974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78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6"/>
          <p:cNvSpPr txBox="1">
            <a:spLocks noGrp="1" noChangeArrowheads="1"/>
          </p:cNvSpPr>
          <p:nvPr/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82" tIns="49745" rIns="99482" bIns="49745"/>
          <a:lstStyle>
            <a:lvl1pPr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AD6D52B-A47C-465C-BE0A-B0F4AFD07927}" type="slidenum">
              <a:rPr lang="ru-RU" b="1" smtClean="0"/>
              <a:pPr algn="r" eaLnBrk="1" hangingPunct="1"/>
              <a:t>5</a:t>
            </a:fld>
            <a:endParaRPr lang="ru-RU" b="1" dirty="0" smtClean="0"/>
          </a:p>
        </p:txBody>
      </p:sp>
      <p:pic>
        <p:nvPicPr>
          <p:cNvPr id="8197" name="Picture 30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234950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1" descr="logo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17"/>
            <a:ext cx="8493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530276" y="388724"/>
            <a:ext cx="779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995363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АСПЕКТЫ СТАНДАРТИЗАЦИИ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202" name="AutoShape 34"/>
          <p:cNvSpPr>
            <a:spLocks noChangeArrowheads="1"/>
          </p:cNvSpPr>
          <p:nvPr/>
        </p:nvSpPr>
        <p:spPr bwMode="auto">
          <a:xfrm>
            <a:off x="954212" y="1136650"/>
            <a:ext cx="4367014" cy="120382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467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Требования 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безопасности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69 стандартов</a:t>
            </a:r>
            <a:endParaRPr lang="ru-RU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204" name="AutoShape 39"/>
          <p:cNvSpPr>
            <a:spLocks noChangeArrowheads="1"/>
          </p:cNvSpPr>
          <p:nvPr/>
        </p:nvSpPr>
        <p:spPr bwMode="auto">
          <a:xfrm>
            <a:off x="954212" y="3733362"/>
            <a:ext cx="4425202" cy="96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467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Методы испытаний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106 стандартов</a:t>
            </a:r>
            <a:endParaRPr lang="ru-RU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206" name="AutoShape 41"/>
          <p:cNvSpPr>
            <a:spLocks noChangeArrowheads="1"/>
          </p:cNvSpPr>
          <p:nvPr/>
        </p:nvSpPr>
        <p:spPr bwMode="auto">
          <a:xfrm>
            <a:off x="954211" y="2556495"/>
            <a:ext cx="4425203" cy="10081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Эксплуатационные характеристики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41 стандарт</a:t>
            </a:r>
            <a:endParaRPr lang="ru-RU" sz="2000" b="1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cxnSp>
        <p:nvCxnSpPr>
          <p:cNvPr id="23" name="Прямая соединительная линия 22"/>
          <p:cNvCxnSpPr>
            <a:stCxn id="2" idx="0"/>
            <a:endCxn id="8202" idx="3"/>
          </p:cNvCxnSpPr>
          <p:nvPr/>
        </p:nvCxnSpPr>
        <p:spPr bwMode="auto">
          <a:xfrm flipH="1" flipV="1">
            <a:off x="5321226" y="1738561"/>
            <a:ext cx="3205980" cy="3052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34" name="Прямая соединительная линия 33"/>
          <p:cNvCxnSpPr>
            <a:endCxn id="2" idx="0"/>
          </p:cNvCxnSpPr>
          <p:nvPr/>
        </p:nvCxnSpPr>
        <p:spPr bwMode="auto">
          <a:xfrm>
            <a:off x="8443044" y="2340472"/>
            <a:ext cx="84162" cy="24507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" name="Скругленный прямоугольник 1"/>
          <p:cNvSpPr/>
          <p:nvPr/>
        </p:nvSpPr>
        <p:spPr bwMode="auto">
          <a:xfrm>
            <a:off x="6811168" y="4791186"/>
            <a:ext cx="3432076" cy="1437717"/>
          </a:xfrm>
          <a:prstGeom prst="roundRect">
            <a:avLst/>
          </a:prstGeom>
          <a:solidFill>
            <a:srgbClr val="0081E2"/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ТК 332 «Светотехнические изделия»</a:t>
            </a: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6210796" y="1353445"/>
            <a:ext cx="4237432" cy="98702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467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Светотехнические 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параметры</a:t>
            </a:r>
          </a:p>
          <a:p>
            <a:pPr algn="r" defTabSz="995363"/>
            <a:r>
              <a:rPr lang="ru-RU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2</a:t>
            </a:r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стандарта</a:t>
            </a:r>
          </a:p>
        </p:txBody>
      </p:sp>
      <p:cxnSp>
        <p:nvCxnSpPr>
          <p:cNvPr id="22" name="Прямая соединительная линия 21"/>
          <p:cNvCxnSpPr>
            <a:stCxn id="8206" idx="3"/>
            <a:endCxn id="2" idx="0"/>
          </p:cNvCxnSpPr>
          <p:nvPr/>
        </p:nvCxnSpPr>
        <p:spPr bwMode="auto">
          <a:xfrm>
            <a:off x="5379414" y="3060551"/>
            <a:ext cx="3147792" cy="1730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>
            <a:stCxn id="8204" idx="3"/>
            <a:endCxn id="2" idx="0"/>
          </p:cNvCxnSpPr>
          <p:nvPr/>
        </p:nvCxnSpPr>
        <p:spPr bwMode="auto">
          <a:xfrm>
            <a:off x="5379414" y="4217157"/>
            <a:ext cx="3147792" cy="5740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AutoShape 39"/>
          <p:cNvSpPr>
            <a:spLocks noChangeArrowheads="1"/>
          </p:cNvSpPr>
          <p:nvPr/>
        </p:nvSpPr>
        <p:spPr bwMode="auto">
          <a:xfrm>
            <a:off x="900746" y="4860750"/>
            <a:ext cx="4425202" cy="254969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467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Э</a:t>
            </a:r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нергетическая эффективность, 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форматы данных для расчета, нормы освещения, методы расчета и контроля</a:t>
            </a:r>
          </a:p>
          <a:p>
            <a:pPr algn="r" defTabSz="995363"/>
            <a:r>
              <a:rPr lang="ru-RU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22 стандарта</a:t>
            </a:r>
            <a:endParaRPr lang="ru-RU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7" y="1414911"/>
            <a:ext cx="115212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72" y="1446375"/>
            <a:ext cx="858391" cy="80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9" y="3867287"/>
            <a:ext cx="1165076" cy="6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33" y="5025048"/>
            <a:ext cx="1124731" cy="69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66" y="2707490"/>
            <a:ext cx="1082798" cy="70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>
            <a:stCxn id="27" idx="3"/>
          </p:cNvCxnSpPr>
          <p:nvPr/>
        </p:nvCxnSpPr>
        <p:spPr bwMode="auto">
          <a:xfrm flipV="1">
            <a:off x="5325948" y="5510046"/>
            <a:ext cx="1485219" cy="6255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67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14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defTabSz="995363">
              <a:defRPr/>
            </a:pPr>
            <a:fld id="{56E1DC98-AF1C-4201-BD6F-4B9E7BCCBFA1}" type="slidenum">
              <a:rPr lang="ru-RU" sz="1800" b="1" smtClean="0"/>
              <a:pPr defTabSz="995363">
                <a:defRPr/>
              </a:pPr>
              <a:t>6</a:t>
            </a:fld>
            <a:endParaRPr lang="ru-RU" sz="1800" b="1" dirty="0" smtClean="0"/>
          </a:p>
        </p:txBody>
      </p:sp>
      <p:pic>
        <p:nvPicPr>
          <p:cNvPr id="7174" name="Picture 30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133283" y="288131"/>
            <a:ext cx="6840537" cy="86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ДИНАМИКА 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РАЗРАБОТКИ 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СТАНДАРТОВ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В 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ОБЛАСТИ СВЕТОТЕХНИКИ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defTabSz="995363"/>
            <a:endParaRPr lang="ru-RU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778250" y="40147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071707" y="273283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7162800" y="40862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3778250" y="5238750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162800" y="53101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81148913"/>
              </p:ext>
            </p:extLst>
          </p:nvPr>
        </p:nvGraphicFramePr>
        <p:xfrm>
          <a:off x="603250" y="1349728"/>
          <a:ext cx="7128933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4929064" y="3164737"/>
            <a:ext cx="504949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16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316715" y="3752541"/>
            <a:ext cx="504949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12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674446" y="2119471"/>
            <a:ext cx="61845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22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66758" y="3392501"/>
            <a:ext cx="504949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14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64268" y="4567863"/>
            <a:ext cx="621445" cy="981734"/>
          </a:xfrm>
          <a:prstGeom prst="rect">
            <a:avLst/>
          </a:prstGeom>
          <a:solidFill>
            <a:srgbClr val="0081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328318" y="4862882"/>
            <a:ext cx="49334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634440" y="4920179"/>
            <a:ext cx="621445" cy="637142"/>
          </a:xfrm>
          <a:prstGeom prst="rect">
            <a:avLst/>
          </a:prstGeom>
          <a:solidFill>
            <a:srgbClr val="0081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34440" y="5058730"/>
            <a:ext cx="61845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766496" y="2360246"/>
            <a:ext cx="381372" cy="418047"/>
          </a:xfrm>
          <a:prstGeom prst="rect">
            <a:avLst/>
          </a:prstGeom>
          <a:solidFill>
            <a:srgbClr val="004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155012" y="2299491"/>
            <a:ext cx="2466380" cy="4333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467A"/>
                </a:solidFill>
                <a:effectLst/>
                <a:latin typeface="Arial" charset="0"/>
                <a:cs typeface="Arial" charset="0"/>
              </a:rPr>
              <a:t>Общее количество</a:t>
            </a:r>
          </a:p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467A"/>
                </a:solidFill>
                <a:effectLst/>
                <a:latin typeface="Arial" charset="0"/>
                <a:cs typeface="Arial" charset="0"/>
              </a:rPr>
              <a:t> стандартов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467A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778330" y="3131031"/>
            <a:ext cx="381372" cy="418047"/>
          </a:xfrm>
          <a:prstGeom prst="rect">
            <a:avLst/>
          </a:prstGeom>
          <a:solidFill>
            <a:srgbClr val="0081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227020" y="3164737"/>
            <a:ext cx="2466380" cy="4333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467A"/>
                </a:solidFill>
                <a:effectLst/>
                <a:latin typeface="Arial" charset="0"/>
                <a:cs typeface="Arial" charset="0"/>
              </a:rPr>
              <a:t>Количество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467A"/>
                </a:solidFill>
                <a:effectLst/>
                <a:latin typeface="Arial" charset="0"/>
                <a:cs typeface="Arial" charset="0"/>
              </a:rPr>
              <a:t>ГОСТ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467A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://prof.eduprof.ru/profinvalid/uploads/a21ae1/a21ae1447b469a89f9485baf5df895c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28" y="3060551"/>
            <a:ext cx="2088232" cy="154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53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defTabSz="995363">
              <a:defRPr/>
            </a:pPr>
            <a:fld id="{56E1DC98-AF1C-4201-BD6F-4B9E7BCCBFA1}" type="slidenum">
              <a:rPr lang="ru-RU" sz="2000" b="1" smtClean="0"/>
              <a:pPr defTabSz="995363">
                <a:defRPr/>
              </a:pPr>
              <a:t>7</a:t>
            </a:fld>
            <a:endParaRPr lang="ru-RU" sz="2000" b="1" dirty="0" smtClean="0"/>
          </a:p>
        </p:txBody>
      </p:sp>
      <p:pic>
        <p:nvPicPr>
          <p:cNvPr id="7174" name="Picture 30" descr="plashka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1" descr="logo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704664" y="410051"/>
            <a:ext cx="68405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2000" cap="all" dirty="0" smtClean="0">
                <a:solidFill>
                  <a:schemeClr val="bg1"/>
                </a:solidFill>
              </a:rPr>
              <a:t> </a:t>
            </a:r>
            <a:endParaRPr lang="ru-RU" sz="2000" cap="all" dirty="0">
              <a:solidFill>
                <a:schemeClr val="bg1"/>
              </a:solidFill>
            </a:endParaRPr>
          </a:p>
          <a:p>
            <a:pPr algn="ctr" defTabSz="995363"/>
            <a:endParaRPr lang="ru-RU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778250" y="40147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7162800" y="40862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3778250" y="5238750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162800" y="53101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30276" y="388724"/>
            <a:ext cx="779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995363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ФИНАНСИРОВАНИЕ РАБОТ ПО СТАНДАРТИЗАЦИИ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76412"/>
              </p:ext>
            </p:extLst>
          </p:nvPr>
        </p:nvGraphicFramePr>
        <p:xfrm>
          <a:off x="722176" y="1275239"/>
          <a:ext cx="9410823" cy="1920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802313"/>
                <a:gridCol w="648072"/>
                <a:gridCol w="3960438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2015</a:t>
                      </a:r>
                      <a:r>
                        <a:rPr kumimoji="0" lang="ru-RU" sz="18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 г. утвержден 2121 документ национальной стандартизации: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dirty="0" smtClean="0">
                        <a:ln>
                          <a:noFill/>
                        </a:ln>
                        <a:solidFill>
                          <a:srgbClr val="00467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100A88"/>
                          </a:solidFill>
                        </a:rPr>
                        <a:t>Средства федерального бюджета</a:t>
                      </a:r>
                    </a:p>
                    <a:p>
                      <a:endParaRPr lang="ru-RU" b="1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—</a:t>
                      </a:r>
                      <a:endParaRPr lang="ru-RU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1764</a:t>
                      </a:r>
                      <a:endParaRPr lang="ru-RU" b="1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</a:rPr>
                        <a:t>Средства разработчика </a:t>
                      </a:r>
                    </a:p>
                    <a:p>
                      <a:endParaRPr lang="ru-RU" b="1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357 (17%)</a:t>
                      </a:r>
                      <a:endParaRPr lang="ru-RU" b="1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59823"/>
              </p:ext>
            </p:extLst>
          </p:nvPr>
        </p:nvGraphicFramePr>
        <p:xfrm>
          <a:off x="728601" y="4644727"/>
          <a:ext cx="9410823" cy="2194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02313"/>
                <a:gridCol w="648072"/>
                <a:gridCol w="3960438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области светотехники в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2013-2016 г</a:t>
                      </a:r>
                      <a:r>
                        <a:rPr kumimoji="0" lang="ru-RU" sz="18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г. утверждены 64 документа национальной </a:t>
                      </a:r>
                      <a:r>
                        <a:rPr kumimoji="0" lang="ru-RU" sz="18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стандартизации:</a:t>
                      </a:r>
                      <a:endParaRPr kumimoji="0" lang="ru-RU" sz="1800" u="none" strike="noStrike" cap="none" normalizeH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dirty="0" smtClean="0">
                        <a:ln>
                          <a:noFill/>
                        </a:ln>
                        <a:solidFill>
                          <a:srgbClr val="00467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100A88"/>
                          </a:solidFill>
                        </a:rPr>
                        <a:t>Средства федерального бюджета</a:t>
                      </a:r>
                    </a:p>
                    <a:p>
                      <a:endParaRPr lang="ru-RU" b="1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—</a:t>
                      </a:r>
                      <a:endParaRPr lang="ru-RU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0A88"/>
                          </a:solidFill>
                          <a:effectLst/>
                        </a:rPr>
                        <a:t>Средства разработчика </a:t>
                      </a:r>
                    </a:p>
                    <a:p>
                      <a:endParaRPr lang="ru-RU" b="1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00A88"/>
                          </a:solidFill>
                        </a:rPr>
                        <a:t>37 (58%)</a:t>
                      </a:r>
                      <a:endParaRPr lang="ru-RU" b="1" dirty="0">
                        <a:solidFill>
                          <a:srgbClr val="100A8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8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gost.ru/wps/PA_RSNews/get/attachment/?path=D:/uploads/rs_news/files/2015/10/29/13/attachmentgif_1446113575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2" y="2683374"/>
            <a:ext cx="9313822" cy="465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defTabSz="995363">
              <a:defRPr/>
            </a:pPr>
            <a:fld id="{56E1DC98-AF1C-4201-BD6F-4B9E7BCCBFA1}" type="slidenum">
              <a:rPr lang="ru-RU" sz="2000" b="1" smtClean="0"/>
              <a:pPr defTabSz="995363">
                <a:defRPr/>
              </a:pPr>
              <a:t>8</a:t>
            </a:fld>
            <a:endParaRPr lang="ru-RU" sz="2000" b="1" dirty="0" smtClean="0"/>
          </a:p>
        </p:txBody>
      </p:sp>
      <p:pic>
        <p:nvPicPr>
          <p:cNvPr id="7174" name="Picture 30" descr="plashka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1" descr="logo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698219" y="549275"/>
            <a:ext cx="6840537" cy="4325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ОЦЕНКА </a:t>
            </a:r>
            <a:r>
              <a:rPr lang="ru-RU" sz="2000" b="1" dirty="0" smtClean="0">
                <a:solidFill>
                  <a:schemeClr val="bg1"/>
                </a:solidFill>
              </a:rPr>
              <a:t>ЭФФЕКТИВНОСТИ </a:t>
            </a:r>
            <a:r>
              <a:rPr lang="ru-RU" sz="2000" b="1" dirty="0">
                <a:solidFill>
                  <a:schemeClr val="bg1"/>
                </a:solidFill>
              </a:rPr>
              <a:t>ДЕЯТЕЛЬНОСТИ </a:t>
            </a:r>
            <a:r>
              <a:rPr lang="ru-RU" sz="2000" b="1" dirty="0" smtClean="0">
                <a:solidFill>
                  <a:schemeClr val="bg1"/>
                </a:solidFill>
              </a:rPr>
              <a:t>ТК</a:t>
            </a:r>
            <a:r>
              <a:rPr lang="ru-RU" sz="2000" cap="all" dirty="0" smtClean="0">
                <a:solidFill>
                  <a:schemeClr val="bg1"/>
                </a:solidFill>
              </a:rPr>
              <a:t> </a:t>
            </a:r>
            <a:endParaRPr lang="ru-RU" sz="2000" cap="all" dirty="0">
              <a:solidFill>
                <a:schemeClr val="bg1"/>
              </a:solidFill>
            </a:endParaRPr>
          </a:p>
          <a:p>
            <a:pPr algn="ctr" defTabSz="995363"/>
            <a:endParaRPr lang="ru-RU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778250" y="40147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089775" y="27908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7162800" y="40862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3778250" y="5238750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162800" y="53101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rgbClr val="2D2D8A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97509" y="2052439"/>
            <a:ext cx="9073008" cy="8143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100A88"/>
                </a:solidFill>
                <a:effectLst/>
                <a:latin typeface="Arial" charset="0"/>
                <a:cs typeface="Arial" charset="0"/>
              </a:rPr>
              <a:t>ТК 322 «Светотехнические изделия» в течение двух лет входит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100A88"/>
                </a:solidFill>
                <a:effectLst/>
                <a:latin typeface="Arial" charset="0"/>
                <a:cs typeface="Arial" charset="0"/>
              </a:rPr>
              <a:t> в группу высокоэффективных технических комитетов (2013 г. – 1 место)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100A88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6655" y="1084322"/>
            <a:ext cx="9559230" cy="884932"/>
          </a:xfrm>
          <a:prstGeom prst="roundRect">
            <a:avLst>
              <a:gd name="adj" fmla="val 31784"/>
            </a:avLst>
          </a:prstGeom>
          <a:solidFill>
            <a:schemeClr val="bg1">
              <a:lumMod val="9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42875" algn="ctr"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100A88"/>
                </a:solidFill>
              </a:rPr>
              <a:t>Расчеты выполняются в соответствии с рекомендациями по стандартизации </a:t>
            </a:r>
          </a:p>
          <a:p>
            <a:pPr marL="142875" algn="ctr"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100A88"/>
                </a:solidFill>
              </a:rPr>
              <a:t>Р 50.1.099-2014 «Стандартизация в Российской Федерации. Методика оценка эффективности деятельности технических комитетов по стандартизации» </a:t>
            </a:r>
          </a:p>
          <a:p>
            <a:pPr marL="142875" algn="ctr">
              <a:spcBef>
                <a:spcPts val="600"/>
              </a:spcBef>
              <a:defRPr/>
            </a:pPr>
            <a:endParaRPr lang="ru-RU" sz="1400" b="1" dirty="0">
              <a:solidFill>
                <a:srgbClr val="100A8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3"/>
          <p:cNvGrpSpPr>
            <a:grpSpLocks/>
          </p:cNvGrpSpPr>
          <p:nvPr/>
        </p:nvGrpSpPr>
        <p:grpSpPr bwMode="auto">
          <a:xfrm>
            <a:off x="5990" y="199001"/>
            <a:ext cx="10693400" cy="935828"/>
            <a:chOff x="0" y="0"/>
            <a:chExt cx="9143999" cy="848877"/>
          </a:xfrm>
        </p:grpSpPr>
        <p:grpSp>
          <p:nvGrpSpPr>
            <p:cNvPr id="6149" name="Группа 4"/>
            <p:cNvGrpSpPr>
              <a:grpSpLocks/>
            </p:cNvGrpSpPr>
            <p:nvPr/>
          </p:nvGrpSpPr>
          <p:grpSpPr bwMode="auto">
            <a:xfrm>
              <a:off x="0" y="0"/>
              <a:ext cx="9142412" cy="848877"/>
              <a:chOff x="17463" y="36215"/>
              <a:chExt cx="10691812" cy="936104"/>
            </a:xfrm>
          </p:grpSpPr>
          <p:pic>
            <p:nvPicPr>
              <p:cNvPr id="6151" name="Picture 61" descr="plashka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3" y="36215"/>
                <a:ext cx="10691812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2" name="Picture 95" descr="logo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50" y="53975"/>
                <a:ext cx="863749" cy="863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0" name="Прямоугольник 5"/>
            <p:cNvSpPr>
              <a:spLocks noChangeArrowheads="1"/>
            </p:cNvSpPr>
            <p:nvPr/>
          </p:nvSpPr>
          <p:spPr bwMode="auto">
            <a:xfrm>
              <a:off x="1509713" y="0"/>
              <a:ext cx="7634286" cy="39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147" tIns="40074" rIns="80147" bIns="40074">
              <a:spAutoFit/>
            </a:bodyPr>
            <a:lstStyle/>
            <a:p>
              <a:pPr algn="ctr"/>
              <a:endParaRPr lang="ru-RU" altLang="ru-RU" sz="23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75978" y="433774"/>
            <a:ext cx="95234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РЕАЛИЗАЦИЯ ПЕРСПЕКТИВНЫХ ПРОГРАММ СТАНДАРТИЗАЦИИ </a:t>
            </a:r>
            <a:endParaRPr lang="ru-RU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D6925-21C6-4FCB-B1FF-46A8E089BC23}" type="slidenum">
              <a:rPr lang="ru-RU" sz="1800" b="1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 sz="1800" b="1" dirty="0">
              <a:solidFill>
                <a:srgbClr val="0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30276" y="1080249"/>
            <a:ext cx="3153978" cy="2857499"/>
            <a:chOff x="0" y="668"/>
            <a:chExt cx="3153978" cy="2605389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668"/>
              <a:ext cx="3153978" cy="2605389"/>
            </a:xfrm>
            <a:prstGeom prst="roundRect">
              <a:avLst/>
            </a:prstGeom>
            <a:solidFill>
              <a:srgbClr val="00B0F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27185" y="127853"/>
              <a:ext cx="2899608" cy="23510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Программа стандартизации в наноиндустрии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(разработана по поручению Правительственной комиссии по высоким технологиям и инновациям (протокол от 19.05.2009 № 4, разд. </a:t>
              </a:r>
              <a:r>
                <a:rPr lang="en-US" sz="1600" kern="1200" dirty="0" smtClean="0"/>
                <a:t>II</a:t>
              </a:r>
              <a:r>
                <a:rPr lang="ru-RU" sz="1600" kern="1200" dirty="0" smtClean="0"/>
                <a:t>)</a:t>
              </a:r>
              <a:endParaRPr lang="ru-RU" sz="1600" kern="1200" dirty="0"/>
            </a:p>
          </p:txBody>
        </p:sp>
      </p:grpSp>
      <p:sp>
        <p:nvSpPr>
          <p:cNvPr id="14" name="Стрелка вправо 13"/>
          <p:cNvSpPr/>
          <p:nvPr/>
        </p:nvSpPr>
        <p:spPr>
          <a:xfrm>
            <a:off x="4684254" y="1332582"/>
            <a:ext cx="4730968" cy="2605389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bg1">
              <a:lumMod val="9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Группа 15"/>
          <p:cNvGrpSpPr/>
          <p:nvPr/>
        </p:nvGrpSpPr>
        <p:grpSpPr>
          <a:xfrm>
            <a:off x="1555491" y="4212679"/>
            <a:ext cx="3153978" cy="3024336"/>
            <a:chOff x="0" y="668"/>
            <a:chExt cx="3153978" cy="2605389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668"/>
              <a:ext cx="3153978" cy="2605389"/>
            </a:xfrm>
            <a:prstGeom prst="roundRect">
              <a:avLst/>
            </a:prstGeom>
            <a:solidFill>
              <a:srgbClr val="00B0F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27185" y="127853"/>
              <a:ext cx="2899608" cy="23510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4713993" y="4339864"/>
            <a:ext cx="4730968" cy="2605389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bg1">
              <a:lumMod val="95000"/>
              <a:alpha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40" y="1231111"/>
            <a:ext cx="707450" cy="51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4842644" y="1976956"/>
            <a:ext cx="3935783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995363"/>
            <a:r>
              <a:rPr lang="ru-RU" sz="2000" b="1" dirty="0">
                <a:solidFill>
                  <a:srgbClr val="100A88"/>
                </a:solidFill>
              </a:rPr>
              <a:t>Программа включает разработку </a:t>
            </a:r>
            <a:r>
              <a:rPr lang="ru-RU" sz="2000" b="1" dirty="0" smtClean="0">
                <a:solidFill>
                  <a:srgbClr val="100A88"/>
                </a:solidFill>
              </a:rPr>
              <a:t>398 </a:t>
            </a:r>
            <a:r>
              <a:rPr lang="ru-RU" sz="2000" b="1" dirty="0" smtClean="0">
                <a:solidFill>
                  <a:srgbClr val="100A88"/>
                </a:solidFill>
              </a:rPr>
              <a:t>стандартов (303 – разработано), </a:t>
            </a:r>
            <a:r>
              <a:rPr lang="ru-RU" sz="2000" b="1" dirty="0">
                <a:solidFill>
                  <a:srgbClr val="100A88"/>
                </a:solidFill>
              </a:rPr>
              <a:t>в т.ч. </a:t>
            </a:r>
            <a:r>
              <a:rPr lang="ru-RU" sz="2000" b="1" dirty="0" smtClean="0">
                <a:solidFill>
                  <a:srgbClr val="100A88"/>
                </a:solidFill>
              </a:rPr>
              <a:t>50 стандартов </a:t>
            </a:r>
            <a:r>
              <a:rPr lang="ru-RU" sz="2000" b="1" dirty="0">
                <a:solidFill>
                  <a:srgbClr val="100A88"/>
                </a:solidFill>
              </a:rPr>
              <a:t>в области </a:t>
            </a:r>
            <a:r>
              <a:rPr lang="ru-RU" sz="2000" b="1" dirty="0" smtClean="0">
                <a:solidFill>
                  <a:srgbClr val="100A88"/>
                </a:solidFill>
              </a:rPr>
              <a:t>светотехники</a:t>
            </a:r>
            <a:endParaRPr lang="ru-RU" sz="2000" b="1" dirty="0">
              <a:solidFill>
                <a:srgbClr val="100A88"/>
              </a:solidFill>
            </a:endParaRPr>
          </a:p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00A88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9393" y="4361211"/>
            <a:ext cx="31909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Программа разработки стандартов</a:t>
            </a:r>
            <a:r>
              <a:rPr lang="ru-RU" sz="1600" dirty="0">
                <a:solidFill>
                  <a:schemeClr val="bg1"/>
                </a:solidFill>
              </a:rPr>
              <a:t>, направленных на нормативное обеспечение инновационных технологий, предлагаемых к применению в рамках реализации Федерального инновационного проекта «Инновационная дорога» 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2325" y="4396728"/>
            <a:ext cx="707450" cy="4722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 bwMode="auto">
          <a:xfrm>
            <a:off x="4833848" y="4958482"/>
            <a:ext cx="3935783" cy="13681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995363"/>
            <a:r>
              <a:rPr lang="ru-RU" sz="2000" b="1" dirty="0">
                <a:solidFill>
                  <a:srgbClr val="100A88"/>
                </a:solidFill>
              </a:rPr>
              <a:t>Программа включает разработку </a:t>
            </a:r>
            <a:r>
              <a:rPr lang="ru-RU" sz="2000" b="1" dirty="0" smtClean="0">
                <a:solidFill>
                  <a:srgbClr val="100A88"/>
                </a:solidFill>
              </a:rPr>
              <a:t>17 </a:t>
            </a:r>
            <a:r>
              <a:rPr lang="ru-RU" sz="2000" b="1" dirty="0">
                <a:solidFill>
                  <a:srgbClr val="100A88"/>
                </a:solidFill>
              </a:rPr>
              <a:t>стандартов, в т.ч. 5</a:t>
            </a:r>
            <a:r>
              <a:rPr lang="ru-RU" sz="2000" b="1" dirty="0" smtClean="0">
                <a:solidFill>
                  <a:srgbClr val="100A88"/>
                </a:solidFill>
              </a:rPr>
              <a:t> стандартов </a:t>
            </a:r>
            <a:r>
              <a:rPr lang="ru-RU" sz="2000" b="1" dirty="0">
                <a:solidFill>
                  <a:srgbClr val="100A88"/>
                </a:solidFill>
              </a:rPr>
              <a:t>в области светотехники</a:t>
            </a:r>
          </a:p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00A88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Impact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Impact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5539</TotalTime>
  <Words>860</Words>
  <Application>Microsoft Office PowerPoint</Application>
  <PresentationFormat>Произвольный</PresentationFormat>
  <Paragraphs>205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Оформление по умолчанию</vt:lpstr>
      <vt:lpstr>1_Оформление по умолчанию</vt:lpstr>
      <vt:lpstr>2_Оформление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10_Оформление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UstinovaES</dc:creator>
  <cp:lastModifiedBy>Bubnov A. S.</cp:lastModifiedBy>
  <cp:revision>612</cp:revision>
  <cp:lastPrinted>2016-06-06T06:55:37Z</cp:lastPrinted>
  <dcterms:created xsi:type="dcterms:W3CDTF">2011-10-31T11:32:45Z</dcterms:created>
  <dcterms:modified xsi:type="dcterms:W3CDTF">2016-06-06T07:39:09Z</dcterms:modified>
</cp:coreProperties>
</file>