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8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9B1FF9-0B4E-4773-A78B-92CADDD85BCD}" type="datetimeFigureOut">
              <a:rPr lang="ru-RU"/>
              <a:pPr>
                <a:defRPr/>
              </a:pPr>
              <a:t>21.08.2018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002848-7D7B-4E3A-8012-FCFC63B53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776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2" rIns="91420" bIns="4571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5EF9E8-55C8-4068-BF4E-3598CABBEA73}" type="slidenum">
              <a:rPr lang="ru-RU" altLang="ru-RU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2" rIns="91420" bIns="4571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6BFA9B-C75B-4C24-A393-71347F48B352}" type="slidenum">
              <a:rPr lang="ru-RU" altLang="ru-RU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29733"/>
            <a:ext cx="7772400" cy="147148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328"/>
            <a:ext cx="6400800" cy="17527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77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547"/>
            <a:ext cx="8229600" cy="11423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99690"/>
            <a:ext cx="8229600" cy="452735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87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547"/>
            <a:ext cx="2057400" cy="5851497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5547"/>
            <a:ext cx="6019800" cy="58514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2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547"/>
            <a:ext cx="8229600" cy="11423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99690"/>
            <a:ext cx="8229600" cy="45273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3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801"/>
            <a:ext cx="7772400" cy="136241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614"/>
            <a:ext cx="77724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4703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547"/>
            <a:ext cx="8229600" cy="11423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99690"/>
            <a:ext cx="4038600" cy="452735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99690"/>
            <a:ext cx="4038600" cy="452735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80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547"/>
            <a:ext cx="8229600" cy="1142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4633"/>
            <a:ext cx="4040188" cy="6410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5657"/>
            <a:ext cx="4040188" cy="395138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4633"/>
            <a:ext cx="4041775" cy="6410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5657"/>
            <a:ext cx="4041775" cy="395138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9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547"/>
            <a:ext cx="8229600" cy="11423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6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33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634"/>
            <a:ext cx="3008313" cy="116149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632"/>
            <a:ext cx="5111750" cy="585341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28"/>
            <a:ext cx="3008313" cy="4691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53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983"/>
            <a:ext cx="5486400" cy="56639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324"/>
            <a:ext cx="5486400" cy="4115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84"/>
            <a:ext cx="5486400" cy="805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0900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3"/>
          <p:cNvSpPr>
            <a:spLocks noChangeShapeType="1"/>
          </p:cNvSpPr>
          <p:nvPr userDrawn="1"/>
        </p:nvSpPr>
        <p:spPr bwMode="auto">
          <a:xfrm>
            <a:off x="1258888" y="738188"/>
            <a:ext cx="7416800" cy="0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Line 14"/>
          <p:cNvSpPr>
            <a:spLocks noChangeShapeType="1"/>
          </p:cNvSpPr>
          <p:nvPr userDrawn="1"/>
        </p:nvSpPr>
        <p:spPr bwMode="auto">
          <a:xfrm>
            <a:off x="468313" y="6597650"/>
            <a:ext cx="7920037" cy="0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Line 15"/>
          <p:cNvSpPr>
            <a:spLocks noChangeShapeType="1"/>
          </p:cNvSpPr>
          <p:nvPr userDrawn="1"/>
        </p:nvSpPr>
        <p:spPr bwMode="auto">
          <a:xfrm>
            <a:off x="468313" y="6640513"/>
            <a:ext cx="8207375" cy="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9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29698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-g.ru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http://silatoka.ru/uploads/catalog_item_photo/1671/1671_9507_rku_06_125_bez_stekla_jpg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2"/>
          <p:cNvSpPr>
            <a:spLocks noChangeArrowheads="1"/>
          </p:cNvSpPr>
          <p:nvPr/>
        </p:nvSpPr>
        <p:spPr bwMode="auto">
          <a:xfrm>
            <a:off x="1258888" y="304800"/>
            <a:ext cx="7505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600" b="1">
                <a:solidFill>
                  <a:srgbClr val="808080"/>
                </a:solidFill>
              </a:rPr>
              <a:t>Международная светотехническая корпорация БООС ЛАЙТИНГ ГРУПП</a:t>
            </a:r>
          </a:p>
        </p:txBody>
      </p:sp>
      <p:sp>
        <p:nvSpPr>
          <p:cNvPr id="2051" name="Прямоугольник 1"/>
          <p:cNvSpPr>
            <a:spLocks noChangeArrowheads="1"/>
          </p:cNvSpPr>
          <p:nvPr/>
        </p:nvSpPr>
        <p:spPr bwMode="auto">
          <a:xfrm>
            <a:off x="611188" y="2581275"/>
            <a:ext cx="8039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000000"/>
                </a:solidFill>
              </a:rPr>
              <a:t>Энергосервисные контракты в искусственном освещении объектов Министерства обороны РФ</a:t>
            </a:r>
          </a:p>
        </p:txBody>
      </p:sp>
      <p:sp>
        <p:nvSpPr>
          <p:cNvPr id="2052" name="Прямоугольник 2"/>
          <p:cNvSpPr>
            <a:spLocks noChangeArrowheads="1"/>
          </p:cNvSpPr>
          <p:nvPr/>
        </p:nvSpPr>
        <p:spPr bwMode="auto">
          <a:xfrm>
            <a:off x="4211638" y="5338763"/>
            <a:ext cx="4438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600">
                <a:solidFill>
                  <a:srgbClr val="000000"/>
                </a:solidFill>
              </a:rPr>
              <a:t>Александр Вячеславович Киреев  </a:t>
            </a:r>
            <a:br>
              <a:rPr lang="ru-RU" altLang="ru-RU" sz="1600">
                <a:solidFill>
                  <a:srgbClr val="000000"/>
                </a:solidFill>
              </a:rPr>
            </a:br>
            <a:r>
              <a:rPr lang="ru-RU" altLang="ru-RU" sz="1600">
                <a:solidFill>
                  <a:srgbClr val="000000"/>
                </a:solidFill>
              </a:rPr>
              <a:t>Директор по строительно-монтажным работам МСК «БЛ ГРУПП»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9"/>
          <p:cNvSpPr txBox="1">
            <a:spLocks noGrp="1"/>
          </p:cNvSpPr>
          <p:nvPr/>
        </p:nvSpPr>
        <p:spPr bwMode="auto">
          <a:xfrm>
            <a:off x="8388350" y="6381750"/>
            <a:ext cx="3603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24211F2-DC87-4A2C-A52E-7D3FEE9D87FB}" type="slidenum">
              <a:rPr lang="ru-RU" altLang="ru-RU" sz="1100">
                <a:solidFill>
                  <a:srgbClr val="808080"/>
                </a:solidFill>
              </a:rPr>
              <a:pPr algn="r" eaLnBrk="1" hangingPunct="1"/>
              <a:t>10</a:t>
            </a:fld>
            <a:endParaRPr lang="ru-RU" altLang="ru-RU" sz="1100" dirty="0">
              <a:solidFill>
                <a:srgbClr val="808080"/>
              </a:solidFill>
            </a:endParaRPr>
          </a:p>
        </p:txBody>
      </p:sp>
      <p:graphicFrame>
        <p:nvGraphicFramePr>
          <p:cNvPr id="4" name="Group 113"/>
          <p:cNvGraphicFramePr>
            <a:graphicFrameLocks noGrp="1"/>
          </p:cNvGraphicFramePr>
          <p:nvPr/>
        </p:nvGraphicFramePr>
        <p:xfrm>
          <a:off x="3276600" y="985838"/>
          <a:ext cx="5867400" cy="881062"/>
        </p:xfrm>
        <a:graphic>
          <a:graphicData uri="http://schemas.openxmlformats.org/drawingml/2006/table">
            <a:tbl>
              <a:tblPr/>
              <a:tblGrid>
                <a:gridCol w="5601517"/>
                <a:gridCol w="265883"/>
              </a:tblGrid>
              <a:tr h="8810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lang="ru-RU" alt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Освещение складских помещений, ангаров, открытых пространств, зон временного пребывания людей </a:t>
                      </a:r>
                    </a:p>
                  </a:txBody>
                  <a:tcPr marL="91428" marR="91428" marT="55069" marB="5506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6079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8" marR="91428" marT="55069" marB="550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6079">
                        <a:alpha val="5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270" name="Rectangle 42"/>
          <p:cNvSpPr>
            <a:spLocks noChangeArrowheads="1"/>
          </p:cNvSpPr>
          <p:nvPr/>
        </p:nvSpPr>
        <p:spPr bwMode="auto">
          <a:xfrm>
            <a:off x="2393950" y="304800"/>
            <a:ext cx="6281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b="1" dirty="0">
                <a:solidFill>
                  <a:srgbClr val="808080"/>
                </a:solidFill>
              </a:rPr>
              <a:t>Пример оборудования, используемого в рамках ЭСК</a:t>
            </a:r>
          </a:p>
        </p:txBody>
      </p:sp>
      <p:sp>
        <p:nvSpPr>
          <p:cNvPr id="11271" name="AutoShape 9"/>
          <p:cNvSpPr>
            <a:spLocks noChangeArrowheads="1"/>
          </p:cNvSpPr>
          <p:nvPr/>
        </p:nvSpPr>
        <p:spPr bwMode="auto">
          <a:xfrm>
            <a:off x="2411413" y="2600325"/>
            <a:ext cx="647700" cy="252413"/>
          </a:xfrm>
          <a:prstGeom prst="rightArrow">
            <a:avLst>
              <a:gd name="adj1" fmla="val 50000"/>
              <a:gd name="adj2" fmla="val 41615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sz="2100" b="1"/>
          </a:p>
        </p:txBody>
      </p:sp>
      <p:sp>
        <p:nvSpPr>
          <p:cNvPr id="11272" name="Прямоугольник 10"/>
          <p:cNvSpPr>
            <a:spLocks noChangeArrowheads="1"/>
          </p:cNvSpPr>
          <p:nvPr/>
        </p:nvSpPr>
        <p:spPr bwMode="auto">
          <a:xfrm>
            <a:off x="257175" y="4432244"/>
            <a:ext cx="1863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Прожектор ГО 250 Вт</a:t>
            </a:r>
          </a:p>
        </p:txBody>
      </p:sp>
      <p:sp>
        <p:nvSpPr>
          <p:cNvPr id="11273" name="Прямоугольник 11"/>
          <p:cNvSpPr>
            <a:spLocks noChangeArrowheads="1"/>
          </p:cNvSpPr>
          <p:nvPr/>
        </p:nvSpPr>
        <p:spPr bwMode="auto">
          <a:xfrm>
            <a:off x="3135313" y="3065463"/>
            <a:ext cx="2657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Светодиодный светильник </a:t>
            </a:r>
          </a:p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GALAD Иллюминатор 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LED-200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Прямоугольник 13"/>
          <p:cNvSpPr>
            <a:spLocks noChangeArrowheads="1"/>
          </p:cNvSpPr>
          <p:nvPr/>
        </p:nvSpPr>
        <p:spPr bwMode="auto">
          <a:xfrm>
            <a:off x="5837238" y="2532063"/>
            <a:ext cx="30241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Срок окупаемости до 5 лет</a:t>
            </a:r>
          </a:p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Экономия электроэнергии до 60% </a:t>
            </a:r>
          </a:p>
        </p:txBody>
      </p:sp>
      <p:sp>
        <p:nvSpPr>
          <p:cNvPr id="11275" name="Прямоугольник 11"/>
          <p:cNvSpPr>
            <a:spLocks noChangeArrowheads="1"/>
          </p:cNvSpPr>
          <p:nvPr/>
        </p:nvSpPr>
        <p:spPr bwMode="auto">
          <a:xfrm>
            <a:off x="3281363" y="4419544"/>
            <a:ext cx="22653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Светодиодный светильник </a:t>
            </a:r>
          </a:p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GALAD Эверест 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LED-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20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6" name="Прямоугольник 10"/>
          <p:cNvSpPr>
            <a:spLocks noChangeArrowheads="1"/>
          </p:cNvSpPr>
          <p:nvPr/>
        </p:nvSpPr>
        <p:spPr bwMode="auto">
          <a:xfrm>
            <a:off x="7938" y="3060700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Светильник промышленный</a:t>
            </a:r>
          </a:p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с ДРЛ 400 Вт</a:t>
            </a:r>
          </a:p>
        </p:txBody>
      </p:sp>
      <p:sp>
        <p:nvSpPr>
          <p:cNvPr id="11277" name="Прямоугольник 10"/>
          <p:cNvSpPr>
            <a:spLocks noChangeArrowheads="1"/>
          </p:cNvSpPr>
          <p:nvPr/>
        </p:nvSpPr>
        <p:spPr bwMode="auto">
          <a:xfrm>
            <a:off x="155575" y="5730342"/>
            <a:ext cx="2111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Светильник настенный/</a:t>
            </a:r>
            <a:br>
              <a:rPr lang="ru-RU" alt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потолочный с КЛЛ 22 Вт</a:t>
            </a:r>
          </a:p>
        </p:txBody>
      </p:sp>
      <p:sp>
        <p:nvSpPr>
          <p:cNvPr id="11278" name="Прямоугольник 11"/>
          <p:cNvSpPr>
            <a:spLocks noChangeArrowheads="1"/>
          </p:cNvSpPr>
          <p:nvPr/>
        </p:nvSpPr>
        <p:spPr bwMode="auto">
          <a:xfrm>
            <a:off x="3184525" y="5727167"/>
            <a:ext cx="2265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Светодиодный светильник </a:t>
            </a:r>
          </a:p>
          <a:p>
            <a:pPr algn="ctr"/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GALAD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Купер 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LED-12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9" name="AutoShape 9"/>
          <p:cNvSpPr>
            <a:spLocks noChangeArrowheads="1"/>
          </p:cNvSpPr>
          <p:nvPr/>
        </p:nvSpPr>
        <p:spPr bwMode="auto">
          <a:xfrm>
            <a:off x="2411413" y="4041719"/>
            <a:ext cx="647700" cy="252413"/>
          </a:xfrm>
          <a:prstGeom prst="rightArrow">
            <a:avLst>
              <a:gd name="adj1" fmla="val 50000"/>
              <a:gd name="adj2" fmla="val 41615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sz="2100" b="1"/>
          </a:p>
        </p:txBody>
      </p:sp>
      <p:sp>
        <p:nvSpPr>
          <p:cNvPr id="11280" name="AutoShape 9"/>
          <p:cNvSpPr>
            <a:spLocks noChangeArrowheads="1"/>
          </p:cNvSpPr>
          <p:nvPr/>
        </p:nvSpPr>
        <p:spPr bwMode="auto">
          <a:xfrm>
            <a:off x="2411413" y="5258854"/>
            <a:ext cx="647700" cy="252413"/>
          </a:xfrm>
          <a:prstGeom prst="rightArrow">
            <a:avLst>
              <a:gd name="adj1" fmla="val 50000"/>
              <a:gd name="adj2" fmla="val 41615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sz="2100" b="1"/>
          </a:p>
        </p:txBody>
      </p:sp>
      <p:sp>
        <p:nvSpPr>
          <p:cNvPr id="11281" name="Прямоугольник 13"/>
          <p:cNvSpPr>
            <a:spLocks noChangeArrowheads="1"/>
          </p:cNvSpPr>
          <p:nvPr/>
        </p:nvSpPr>
        <p:spPr bwMode="auto">
          <a:xfrm>
            <a:off x="5815013" y="3714694"/>
            <a:ext cx="3068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Срок окупаемости до 3 лет</a:t>
            </a:r>
          </a:p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Экономия электроэнергии до 45% </a:t>
            </a:r>
          </a:p>
        </p:txBody>
      </p:sp>
      <p:sp>
        <p:nvSpPr>
          <p:cNvPr id="11282" name="Прямоугольник 13"/>
          <p:cNvSpPr>
            <a:spLocks noChangeArrowheads="1"/>
          </p:cNvSpPr>
          <p:nvPr/>
        </p:nvSpPr>
        <p:spPr bwMode="auto">
          <a:xfrm>
            <a:off x="5815013" y="5131854"/>
            <a:ext cx="3068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Срок окупаемости до 3 лет</a:t>
            </a:r>
          </a:p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Экономия электроэнергии до 40% </a:t>
            </a:r>
          </a:p>
        </p:txBody>
      </p:sp>
      <p:pic>
        <p:nvPicPr>
          <p:cNvPr id="11283" name="Picture 2" descr="I:\ОТП\GALAD OPORA\GALAD\51_ГСП ЖСП РСП Гермес\Фото\Профессиональные фото\ГСП51-400-012 У2 (с решеткой)\IMG_8935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0" b="14297"/>
          <a:stretch>
            <a:fillRect/>
          </a:stretch>
        </p:blipFill>
        <p:spPr bwMode="auto">
          <a:xfrm>
            <a:off x="669925" y="2003425"/>
            <a:ext cx="906326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Рисунок 16" descr="Illjuminator_DSP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0" t="13371" r="6197" b="16090"/>
          <a:stretch>
            <a:fillRect/>
          </a:stretch>
        </p:blipFill>
        <p:spPr bwMode="auto">
          <a:xfrm>
            <a:off x="3700463" y="2106520"/>
            <a:ext cx="1303585" cy="108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3574100"/>
            <a:ext cx="695474" cy="92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Рисунок 14" descr="_MG_769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9" b="20418"/>
          <a:stretch>
            <a:fillRect/>
          </a:stretch>
        </p:blipFill>
        <p:spPr bwMode="auto">
          <a:xfrm>
            <a:off x="3514725" y="3573016"/>
            <a:ext cx="1633339" cy="89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Рисунок 12" descr="Kuper_LBO_DBO6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" t="21104" r="3743" b="21535"/>
          <a:stretch>
            <a:fillRect/>
          </a:stretch>
        </p:blipFill>
        <p:spPr bwMode="auto">
          <a:xfrm>
            <a:off x="3605213" y="4901077"/>
            <a:ext cx="1398835" cy="86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3" descr="I:\ОТП\GALAD OPORA\GALAD\04_ФПО\Фото\В высоком качестве\FP00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869160"/>
            <a:ext cx="1253530" cy="86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13"/>
          <p:cNvSpPr>
            <a:spLocks noChangeArrowheads="1"/>
          </p:cNvSpPr>
          <p:nvPr/>
        </p:nvSpPr>
        <p:spPr bwMode="auto">
          <a:xfrm>
            <a:off x="1979712" y="6289575"/>
            <a:ext cx="50793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* расчеты приведены исходя из 3800 часов горения в год.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1834777" y="304800"/>
            <a:ext cx="68409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b="1" dirty="0" smtClean="0">
                <a:solidFill>
                  <a:srgbClr val="808080"/>
                </a:solidFill>
              </a:rPr>
              <a:t>Энергосбережение. Оптимизация выбора оборудования</a:t>
            </a:r>
            <a:endParaRPr lang="ru-RU" altLang="ru-RU" b="1" dirty="0">
              <a:solidFill>
                <a:srgbClr val="808080"/>
              </a:solidFill>
            </a:endParaRPr>
          </a:p>
        </p:txBody>
      </p:sp>
      <p:pic>
        <p:nvPicPr>
          <p:cNvPr id="15362" name="Picture 2" descr="C:\Users\shepeleva\AppData\Local\Microsoft\Windows\Temporary Internet Files\Content.Outlook\CU7RIZ0T\P1160033-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55922"/>
            <a:ext cx="2023061" cy="269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shepeleva\AppData\Local\Microsoft\Windows\Temporary Internet Files\Content.Outlook\CU7RIZ0T\NY3A518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2" t="16521" r="7612" b="26661"/>
          <a:stretch/>
        </p:blipFill>
        <p:spPr bwMode="auto">
          <a:xfrm>
            <a:off x="6876296" y="1268760"/>
            <a:ext cx="2016184" cy="241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shepeleva\AppData\Local\Microsoft\Windows\Temporary Internet Files\Content.Outlook\CU7RIZ0T\NY3A516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2" b="14587"/>
          <a:stretch/>
        </p:blipFill>
        <p:spPr bwMode="auto">
          <a:xfrm>
            <a:off x="3059832" y="1268760"/>
            <a:ext cx="3727731" cy="241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shepeleva\AppData\Local\Microsoft\Windows\Temporary Internet Files\Content.Outlook\CU7RIZ0T\P1030631_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t="15626"/>
          <a:stretch/>
        </p:blipFill>
        <p:spPr bwMode="auto">
          <a:xfrm>
            <a:off x="3059832" y="3759200"/>
            <a:ext cx="3727731" cy="26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:\Users\shepeleva\Documents\Мои полученные файлы\F8192E2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90"/>
          <a:stretch/>
        </p:blipFill>
        <p:spPr bwMode="auto">
          <a:xfrm>
            <a:off x="401415" y="1268761"/>
            <a:ext cx="2572676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9"/>
          <p:cNvSpPr txBox="1">
            <a:spLocks noGrp="1"/>
          </p:cNvSpPr>
          <p:nvPr/>
        </p:nvSpPr>
        <p:spPr bwMode="auto">
          <a:xfrm>
            <a:off x="8388350" y="6381750"/>
            <a:ext cx="3603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24211F2-DC87-4A2C-A52E-7D3FEE9D87FB}" type="slidenum">
              <a:rPr lang="ru-RU" altLang="ru-RU" sz="1100">
                <a:solidFill>
                  <a:srgbClr val="808080"/>
                </a:solidFill>
              </a:rPr>
              <a:pPr algn="r" eaLnBrk="1" hangingPunct="1"/>
              <a:t>11</a:t>
            </a:fld>
            <a:endParaRPr lang="ru-RU" altLang="ru-RU" sz="11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3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9"/>
          <p:cNvSpPr txBox="1">
            <a:spLocks noGrp="1"/>
          </p:cNvSpPr>
          <p:nvPr/>
        </p:nvSpPr>
        <p:spPr bwMode="auto">
          <a:xfrm>
            <a:off x="8388350" y="6381750"/>
            <a:ext cx="3603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7A8F8C5-810F-429B-BFEA-FFBCEDB5853A}" type="slidenum">
              <a:rPr lang="ru-RU" altLang="ru-RU" sz="1100">
                <a:solidFill>
                  <a:srgbClr val="808080"/>
                </a:solidFill>
              </a:rPr>
              <a:pPr algn="r" eaLnBrk="1" hangingPunct="1"/>
              <a:t>12</a:t>
            </a:fld>
            <a:endParaRPr lang="ru-RU" altLang="ru-RU" sz="1100">
              <a:solidFill>
                <a:srgbClr val="808080"/>
              </a:solidFill>
            </a:endParaRPr>
          </a:p>
        </p:txBody>
      </p:sp>
      <p:graphicFrame>
        <p:nvGraphicFramePr>
          <p:cNvPr id="4" name="Group 113"/>
          <p:cNvGraphicFramePr>
            <a:graphicFrameLocks noGrp="1"/>
          </p:cNvGraphicFramePr>
          <p:nvPr/>
        </p:nvGraphicFramePr>
        <p:xfrm>
          <a:off x="3276600" y="985838"/>
          <a:ext cx="5867400" cy="881062"/>
        </p:xfrm>
        <a:graphic>
          <a:graphicData uri="http://schemas.openxmlformats.org/drawingml/2006/table">
            <a:tbl>
              <a:tblPr/>
              <a:tblGrid>
                <a:gridCol w="5601517"/>
                <a:gridCol w="265883"/>
              </a:tblGrid>
              <a:tr h="8810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r">
                        <a:defRPr/>
                      </a:pPr>
                      <a:endParaRPr lang="ru-RU" altLang="ru-RU" sz="1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55069" marB="5506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6079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8" marR="91428" marT="55069" marB="550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6079">
                        <a:alpha val="5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294" name="Заголовок 4"/>
          <p:cNvSpPr>
            <a:spLocks noGrp="1"/>
          </p:cNvSpPr>
          <p:nvPr>
            <p:ph type="title"/>
          </p:nvPr>
        </p:nvSpPr>
        <p:spPr bwMode="auto">
          <a:xfrm>
            <a:off x="615950" y="3213100"/>
            <a:ext cx="7772400" cy="1728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тел.: + 7(495) 785-20-95</a:t>
            </a:r>
            <a:br>
              <a:rPr lang="ru-RU" alt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1600" smtClean="0">
                <a:latin typeface="Times New Roman" pitchFamily="18" charset="0"/>
                <a:cs typeface="Times New Roman" pitchFamily="18" charset="0"/>
                <a:hlinkClick r:id="rId2"/>
              </a:rPr>
              <a:t>www.bl-g.ru</a:t>
            </a:r>
            <a:r>
              <a:rPr lang="en-US" alt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1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1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526256" y="2420888"/>
            <a:ext cx="8110537" cy="360067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Энергосервисный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контракт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– это форма договора, при которой Исполнитель за свой счет или с привлечением кредитных средств осуществляет замену оборудования Заказчика на более энергоэффективное, сокращая, тем самым, объем потребления энергетического ресурса. </a:t>
            </a:r>
          </a:p>
          <a:p>
            <a:pPr eaLnBrk="1" hangingPunct="1"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Возврат вложенных инвестиций происходит исключительно за счет сэкономленных средств. </a:t>
            </a:r>
          </a:p>
          <a:p>
            <a:pPr eaLnBrk="1" hangingPunct="1"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 период действия энергосервисного контракта Заказчик сразу получает и использует новое современное оборудование без увеличения существующих расходных статей бюджета. </a:t>
            </a:r>
          </a:p>
          <a:p>
            <a:pPr eaLnBrk="1" hangingPunct="1"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05.04.2013 года № 44-ФЗ «О контрактной системе в сфере закупок товаров, работ, услуг для обеспечения государственных и муниципальных нужд» в части установление понятие контракта жизненного цикла и особенностей заключения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энергосервисных контрактов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23.11.2009 года № 261-ФЗ "Об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энергосбережении и о повышении энергетической эффективности и о внесении изменений в отдельные законодательные акты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eaLnBrk="1" hangingPunct="1"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buClr>
                <a:srgbClr val="FF9900"/>
              </a:buClr>
              <a:buSzPct val="50000"/>
              <a:defRPr/>
            </a:pPr>
            <a:endParaRPr lang="ru-RU" altLang="ru-RU" dirty="0" smtClean="0"/>
          </a:p>
        </p:txBody>
      </p:sp>
      <p:sp>
        <p:nvSpPr>
          <p:cNvPr id="3075" name="Номер слайда 9"/>
          <p:cNvSpPr txBox="1">
            <a:spLocks noGrp="1"/>
          </p:cNvSpPr>
          <p:nvPr/>
        </p:nvSpPr>
        <p:spPr bwMode="auto">
          <a:xfrm>
            <a:off x="8388350" y="6381750"/>
            <a:ext cx="3603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F29F4F5-8376-4A2B-ADF1-6DC7461B9FA1}" type="slidenum">
              <a:rPr lang="ru-RU" altLang="ru-RU" sz="1100">
                <a:solidFill>
                  <a:srgbClr val="808080"/>
                </a:solidFill>
              </a:rPr>
              <a:pPr algn="r" eaLnBrk="1" hangingPunct="1"/>
              <a:t>2</a:t>
            </a:fld>
            <a:endParaRPr lang="ru-RU" altLang="ru-RU" sz="1100">
              <a:solidFill>
                <a:srgbClr val="808080"/>
              </a:solidFill>
            </a:endParaRPr>
          </a:p>
        </p:txBody>
      </p:sp>
      <p:graphicFrame>
        <p:nvGraphicFramePr>
          <p:cNvPr id="4" name="Group 113"/>
          <p:cNvGraphicFramePr>
            <a:graphicFrameLocks noGrp="1"/>
          </p:cNvGraphicFramePr>
          <p:nvPr/>
        </p:nvGraphicFramePr>
        <p:xfrm>
          <a:off x="3276600" y="985838"/>
          <a:ext cx="5867400" cy="881062"/>
        </p:xfrm>
        <a:graphic>
          <a:graphicData uri="http://schemas.openxmlformats.org/drawingml/2006/table">
            <a:tbl>
              <a:tblPr/>
              <a:tblGrid>
                <a:gridCol w="5601517"/>
                <a:gridCol w="265883"/>
              </a:tblGrid>
              <a:tr h="8810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lang="ru-RU" sz="17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Главная цель энергосервисного контракта – экономия энергетических ресурсов заказчика</a:t>
                      </a:r>
                      <a:endParaRPr lang="ru-RU" altLang="ru-RU" sz="1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55069" marB="5506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6079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8" marR="91428" marT="55069" marB="550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6079">
                        <a:alpha val="5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079" name="Rectangle 42"/>
          <p:cNvSpPr>
            <a:spLocks noChangeArrowheads="1"/>
          </p:cNvSpPr>
          <p:nvPr/>
        </p:nvSpPr>
        <p:spPr bwMode="auto">
          <a:xfrm>
            <a:off x="4581525" y="304800"/>
            <a:ext cx="4094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b="1">
                <a:solidFill>
                  <a:srgbClr val="808080"/>
                </a:solidFill>
              </a:rPr>
              <a:t>Суть энергосервисного контракта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9"/>
          <p:cNvSpPr txBox="1">
            <a:spLocks noGrp="1"/>
          </p:cNvSpPr>
          <p:nvPr/>
        </p:nvSpPr>
        <p:spPr bwMode="auto">
          <a:xfrm>
            <a:off x="8388350" y="6381750"/>
            <a:ext cx="3603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7986669-6CB9-4986-B0A9-DA00BD4A32FB}" type="slidenum">
              <a:rPr lang="ru-RU" altLang="ru-RU" sz="1100">
                <a:solidFill>
                  <a:srgbClr val="808080"/>
                </a:solidFill>
              </a:rPr>
              <a:pPr algn="r" eaLnBrk="1" hangingPunct="1"/>
              <a:t>3</a:t>
            </a:fld>
            <a:endParaRPr lang="ru-RU" altLang="ru-RU" sz="1100">
              <a:solidFill>
                <a:srgbClr val="808080"/>
              </a:solidFill>
            </a:endParaRPr>
          </a:p>
        </p:txBody>
      </p:sp>
      <p:graphicFrame>
        <p:nvGraphicFramePr>
          <p:cNvPr id="4" name="Group 113"/>
          <p:cNvGraphicFramePr>
            <a:graphicFrameLocks noGrp="1"/>
          </p:cNvGraphicFramePr>
          <p:nvPr/>
        </p:nvGraphicFramePr>
        <p:xfrm>
          <a:off x="3276600" y="985838"/>
          <a:ext cx="5867400" cy="933450"/>
        </p:xfrm>
        <a:graphic>
          <a:graphicData uri="http://schemas.openxmlformats.org/drawingml/2006/table">
            <a:tbl>
              <a:tblPr/>
              <a:tblGrid>
                <a:gridCol w="5601517"/>
                <a:gridCol w="265883"/>
              </a:tblGrid>
              <a:tr h="933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lang="ru-RU" alt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altLang="ru-RU" sz="1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рамках</a:t>
                      </a:r>
                      <a:r>
                        <a:rPr lang="ru-RU" alt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энергосервисных контрактов возможна</a:t>
                      </a:r>
                      <a:r>
                        <a:rPr lang="ru-RU" altLang="ru-RU" sz="1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реализация двух</a:t>
                      </a:r>
                      <a:r>
                        <a:rPr lang="ru-RU" alt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типов мероприятий, направленных на энергосбережение в наружном освещении</a:t>
                      </a:r>
                    </a:p>
                  </a:txBody>
                  <a:tcPr marL="91428" marR="91428" marT="55148" marB="5514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6079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8" marR="91428" marT="55148" marB="5514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6079">
                        <a:alpha val="5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102" name="Rectangle 42"/>
          <p:cNvSpPr>
            <a:spLocks noChangeArrowheads="1"/>
          </p:cNvSpPr>
          <p:nvPr/>
        </p:nvSpPr>
        <p:spPr bwMode="auto">
          <a:xfrm>
            <a:off x="6022206" y="304800"/>
            <a:ext cx="26534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b="1" dirty="0" smtClean="0">
                <a:solidFill>
                  <a:srgbClr val="808080"/>
                </a:solidFill>
              </a:rPr>
              <a:t>Н</a:t>
            </a:r>
            <a:r>
              <a:rPr lang="ru-RU" altLang="ru-RU" b="1" dirty="0" smtClean="0">
                <a:solidFill>
                  <a:srgbClr val="808080"/>
                </a:solidFill>
              </a:rPr>
              <a:t>аружное освещение</a:t>
            </a:r>
            <a:endParaRPr lang="ru-RU" altLang="ru-RU" b="1" dirty="0">
              <a:solidFill>
                <a:srgbClr val="80808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4952" y="2492896"/>
            <a:ext cx="3888432" cy="45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пересвета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61416" y="2492896"/>
            <a:ext cx="4032448" cy="45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светоотдачи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763" y="3132138"/>
            <a:ext cx="3887787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Регуляторы напряжения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(групповые и индивидуальные)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663" y="3708400"/>
            <a:ext cx="3465512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по жизненному циклу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1663" y="4284663"/>
            <a:ext cx="3465512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по времени суток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663" y="4860925"/>
            <a:ext cx="3465512" cy="433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по интенсивности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88494" y="5657850"/>
            <a:ext cx="3033712" cy="431800"/>
          </a:xfrm>
          <a:prstGeom prst="roundRect">
            <a:avLst/>
          </a:prstGeom>
          <a:noFill/>
          <a:ln w="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(снижение энергопотребления)</a:t>
            </a:r>
          </a:p>
        </p:txBody>
      </p:sp>
      <p:cxnSp>
        <p:nvCxnSpPr>
          <p:cNvPr id="14" name="Соединительная линия уступом 13"/>
          <p:cNvCxnSpPr>
            <a:stCxn id="9" idx="1"/>
            <a:endCxn id="12" idx="1"/>
          </p:cNvCxnSpPr>
          <p:nvPr/>
        </p:nvCxnSpPr>
        <p:spPr>
          <a:xfrm rot="10800000" flipH="1" flipV="1">
            <a:off x="385763" y="3348038"/>
            <a:ext cx="215900" cy="1730375"/>
          </a:xfrm>
          <a:prstGeom prst="bentConnector3">
            <a:avLst>
              <a:gd name="adj1" fmla="val -105882"/>
            </a:avLst>
          </a:prstGeom>
          <a:ln>
            <a:solidFill>
              <a:srgbClr val="54B1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10" idx="1"/>
          </p:cNvCxnSpPr>
          <p:nvPr/>
        </p:nvCxnSpPr>
        <p:spPr>
          <a:xfrm>
            <a:off x="168275" y="3924300"/>
            <a:ext cx="433388" cy="0"/>
          </a:xfrm>
          <a:prstGeom prst="straightConnector1">
            <a:avLst/>
          </a:prstGeom>
          <a:ln>
            <a:solidFill>
              <a:srgbClr val="54B1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1" idx="1"/>
          </p:cNvCxnSpPr>
          <p:nvPr/>
        </p:nvCxnSpPr>
        <p:spPr>
          <a:xfrm>
            <a:off x="166688" y="4500563"/>
            <a:ext cx="434975" cy="0"/>
          </a:xfrm>
          <a:prstGeom prst="straightConnector1">
            <a:avLst/>
          </a:prstGeom>
          <a:ln>
            <a:solidFill>
              <a:srgbClr val="54B1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4560888" y="3132138"/>
            <a:ext cx="403225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светильников с большей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световой отдачей *</a:t>
            </a:r>
          </a:p>
        </p:txBody>
      </p:sp>
      <p:cxnSp>
        <p:nvCxnSpPr>
          <p:cNvPr id="18" name="Прямая со стрелкой 17"/>
          <p:cNvCxnSpPr>
            <a:endCxn id="9" idx="0"/>
          </p:cNvCxnSpPr>
          <p:nvPr/>
        </p:nvCxnSpPr>
        <p:spPr>
          <a:xfrm>
            <a:off x="2328863" y="2949575"/>
            <a:ext cx="1587" cy="182563"/>
          </a:xfrm>
          <a:prstGeom prst="straightConnector1">
            <a:avLst/>
          </a:prstGeom>
          <a:ln>
            <a:solidFill>
              <a:srgbClr val="54B1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4859338" y="3717032"/>
            <a:ext cx="345757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ртутных светильников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светодиодные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(50-60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59338" y="4293294"/>
            <a:ext cx="3457575" cy="433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натриевых светильников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светодиодные (20-30%)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59338" y="4867969"/>
            <a:ext cx="345757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металлогалогенных светильников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светодиодные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(20-30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</p:txBody>
      </p:sp>
      <p:cxnSp>
        <p:nvCxnSpPr>
          <p:cNvPr id="23" name="Прямая со стрелкой 22"/>
          <p:cNvCxnSpPr>
            <a:endCxn id="17" idx="0"/>
          </p:cNvCxnSpPr>
          <p:nvPr/>
        </p:nvCxnSpPr>
        <p:spPr>
          <a:xfrm flipH="1">
            <a:off x="6577013" y="2949575"/>
            <a:ext cx="0" cy="182563"/>
          </a:xfrm>
          <a:prstGeom prst="straightConnector1">
            <a:avLst/>
          </a:prstGeom>
          <a:ln>
            <a:solidFill>
              <a:srgbClr val="54B1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17" idx="3"/>
            <a:endCxn id="22" idx="3"/>
          </p:cNvCxnSpPr>
          <p:nvPr/>
        </p:nvCxnSpPr>
        <p:spPr>
          <a:xfrm flipH="1">
            <a:off x="8316913" y="3348038"/>
            <a:ext cx="276225" cy="1735831"/>
          </a:xfrm>
          <a:prstGeom prst="bentConnector3">
            <a:avLst>
              <a:gd name="adj1" fmla="val -82759"/>
            </a:avLst>
          </a:prstGeom>
          <a:ln>
            <a:solidFill>
              <a:srgbClr val="54B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20" idx="3"/>
          </p:cNvCxnSpPr>
          <p:nvPr/>
        </p:nvCxnSpPr>
        <p:spPr>
          <a:xfrm>
            <a:off x="8316913" y="3932932"/>
            <a:ext cx="493712" cy="0"/>
          </a:xfrm>
          <a:prstGeom prst="line">
            <a:avLst/>
          </a:prstGeom>
          <a:ln>
            <a:solidFill>
              <a:srgbClr val="54B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1" idx="3"/>
          </p:cNvCxnSpPr>
          <p:nvPr/>
        </p:nvCxnSpPr>
        <p:spPr>
          <a:xfrm>
            <a:off x="8316913" y="4510782"/>
            <a:ext cx="493712" cy="0"/>
          </a:xfrm>
          <a:prstGeom prst="line">
            <a:avLst/>
          </a:prstGeom>
          <a:ln>
            <a:solidFill>
              <a:srgbClr val="54B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9"/>
          <p:cNvSpPr txBox="1">
            <a:spLocks noGrp="1"/>
          </p:cNvSpPr>
          <p:nvPr/>
        </p:nvSpPr>
        <p:spPr bwMode="auto">
          <a:xfrm>
            <a:off x="8388350" y="6381750"/>
            <a:ext cx="3603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CB3FD9B-AABE-4EA2-B597-FB9F2C640433}" type="slidenum">
              <a:rPr lang="ru-RU" altLang="ru-RU" sz="1100">
                <a:solidFill>
                  <a:srgbClr val="808080"/>
                </a:solidFill>
              </a:rPr>
              <a:pPr algn="r" eaLnBrk="1" hangingPunct="1"/>
              <a:t>4</a:t>
            </a:fld>
            <a:endParaRPr lang="ru-RU" altLang="ru-RU" sz="1100">
              <a:solidFill>
                <a:srgbClr val="808080"/>
              </a:solidFill>
            </a:endParaRPr>
          </a:p>
        </p:txBody>
      </p:sp>
      <p:graphicFrame>
        <p:nvGraphicFramePr>
          <p:cNvPr id="4" name="Group 113"/>
          <p:cNvGraphicFramePr>
            <a:graphicFrameLocks noGrp="1"/>
          </p:cNvGraphicFramePr>
          <p:nvPr/>
        </p:nvGraphicFramePr>
        <p:xfrm>
          <a:off x="3276600" y="985838"/>
          <a:ext cx="5867400" cy="933450"/>
        </p:xfrm>
        <a:graphic>
          <a:graphicData uri="http://schemas.openxmlformats.org/drawingml/2006/table">
            <a:tbl>
              <a:tblPr/>
              <a:tblGrid>
                <a:gridCol w="5601517"/>
                <a:gridCol w="265883"/>
              </a:tblGrid>
              <a:tr h="933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lang="ru-RU" alt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altLang="ru-RU" sz="1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рамках</a:t>
                      </a:r>
                      <a:r>
                        <a:rPr lang="ru-RU" alt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энергосервисных контрактов возможна</a:t>
                      </a:r>
                      <a:r>
                        <a:rPr lang="ru-RU" altLang="ru-RU" sz="1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реализация двух</a:t>
                      </a:r>
                      <a:r>
                        <a:rPr lang="ru-RU" alt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типов мероприятий, направленных на энергосбережение во внутреннем освещении</a:t>
                      </a:r>
                    </a:p>
                  </a:txBody>
                  <a:tcPr marL="91428" marR="91428" marT="55148" marB="5514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6079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8" marR="91428" marT="55148" marB="5514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6079">
                        <a:alpha val="5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126" name="Rectangle 42"/>
          <p:cNvSpPr>
            <a:spLocks noChangeArrowheads="1"/>
          </p:cNvSpPr>
          <p:nvPr/>
        </p:nvSpPr>
        <p:spPr bwMode="auto">
          <a:xfrm>
            <a:off x="5748092" y="304800"/>
            <a:ext cx="29275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b="1" dirty="0" smtClean="0">
                <a:solidFill>
                  <a:srgbClr val="808080"/>
                </a:solidFill>
              </a:rPr>
              <a:t>Внутреннее освещение</a:t>
            </a:r>
            <a:endParaRPr lang="ru-RU" altLang="ru-RU" b="1" dirty="0">
              <a:solidFill>
                <a:srgbClr val="80808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4952" y="2492896"/>
            <a:ext cx="3888432" cy="45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освещением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61416" y="2492896"/>
            <a:ext cx="4032448" cy="45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светоотдачи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763" y="3132138"/>
            <a:ext cx="3887787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Диммеры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датчики присутствия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(автоматические и ручные)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663" y="3708400"/>
            <a:ext cx="3465512" cy="728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Автоматическое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диммирование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отключение по команде с датчика присутствия (движения)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3250" y="4581525"/>
            <a:ext cx="3463925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Ручное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диммирование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отключение по команде пользователя с настенного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диммирующего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выключателя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78150" y="5665788"/>
            <a:ext cx="3033713" cy="431800"/>
          </a:xfrm>
          <a:prstGeom prst="roundRect">
            <a:avLst/>
          </a:prstGeom>
          <a:noFill/>
          <a:ln w="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(снижение энергопотребления)</a:t>
            </a:r>
          </a:p>
        </p:txBody>
      </p:sp>
      <p:cxnSp>
        <p:nvCxnSpPr>
          <p:cNvPr id="14" name="Соединительная линия уступом 13"/>
          <p:cNvCxnSpPr>
            <a:stCxn id="9" idx="1"/>
            <a:endCxn id="11" idx="1"/>
          </p:cNvCxnSpPr>
          <p:nvPr/>
        </p:nvCxnSpPr>
        <p:spPr>
          <a:xfrm rot="10800000" flipH="1" flipV="1">
            <a:off x="385763" y="3348038"/>
            <a:ext cx="217487" cy="1592262"/>
          </a:xfrm>
          <a:prstGeom prst="bentConnector3">
            <a:avLst>
              <a:gd name="adj1" fmla="val -105123"/>
            </a:avLst>
          </a:prstGeom>
          <a:ln>
            <a:solidFill>
              <a:srgbClr val="54B1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10" idx="1"/>
          </p:cNvCxnSpPr>
          <p:nvPr/>
        </p:nvCxnSpPr>
        <p:spPr>
          <a:xfrm>
            <a:off x="168275" y="4073525"/>
            <a:ext cx="433388" cy="0"/>
          </a:xfrm>
          <a:prstGeom prst="straightConnector1">
            <a:avLst/>
          </a:prstGeom>
          <a:ln>
            <a:solidFill>
              <a:srgbClr val="54B1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4560888" y="3132138"/>
            <a:ext cx="403225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светильников с большей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световой отдачей *</a:t>
            </a:r>
          </a:p>
        </p:txBody>
      </p:sp>
      <p:cxnSp>
        <p:nvCxnSpPr>
          <p:cNvPr id="18" name="Прямая со стрелкой 17"/>
          <p:cNvCxnSpPr>
            <a:endCxn id="9" idx="0"/>
          </p:cNvCxnSpPr>
          <p:nvPr/>
        </p:nvCxnSpPr>
        <p:spPr>
          <a:xfrm>
            <a:off x="2328863" y="2949575"/>
            <a:ext cx="1587" cy="182563"/>
          </a:xfrm>
          <a:prstGeom prst="straightConnector1">
            <a:avLst/>
          </a:prstGeom>
          <a:ln>
            <a:solidFill>
              <a:srgbClr val="54B1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4859338" y="3708400"/>
            <a:ext cx="345757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светильников с лампами накаливания на светодиодные (75%)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59338" y="4284663"/>
            <a:ext cx="345757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светильников с люминесцентными лампами на светодиодные (40%)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59338" y="4868863"/>
            <a:ext cx="345757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металлогалогенных светильников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светодиодные (40%)</a:t>
            </a:r>
          </a:p>
        </p:txBody>
      </p:sp>
      <p:cxnSp>
        <p:nvCxnSpPr>
          <p:cNvPr id="23" name="Прямая со стрелкой 22"/>
          <p:cNvCxnSpPr>
            <a:endCxn id="17" idx="0"/>
          </p:cNvCxnSpPr>
          <p:nvPr/>
        </p:nvCxnSpPr>
        <p:spPr>
          <a:xfrm flipH="1">
            <a:off x="6577013" y="2949575"/>
            <a:ext cx="0" cy="182563"/>
          </a:xfrm>
          <a:prstGeom prst="straightConnector1">
            <a:avLst/>
          </a:prstGeom>
          <a:ln>
            <a:solidFill>
              <a:srgbClr val="54B1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17" idx="3"/>
            <a:endCxn id="22" idx="3"/>
          </p:cNvCxnSpPr>
          <p:nvPr/>
        </p:nvCxnSpPr>
        <p:spPr>
          <a:xfrm flipH="1">
            <a:off x="8316913" y="3348038"/>
            <a:ext cx="276225" cy="1736725"/>
          </a:xfrm>
          <a:prstGeom prst="bentConnector3">
            <a:avLst>
              <a:gd name="adj1" fmla="val -82623"/>
            </a:avLst>
          </a:prstGeom>
          <a:ln>
            <a:solidFill>
              <a:srgbClr val="54B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9" idx="3"/>
          </p:cNvCxnSpPr>
          <p:nvPr/>
        </p:nvCxnSpPr>
        <p:spPr>
          <a:xfrm>
            <a:off x="8316913" y="3924300"/>
            <a:ext cx="493712" cy="0"/>
          </a:xfrm>
          <a:prstGeom prst="line">
            <a:avLst/>
          </a:prstGeom>
          <a:ln>
            <a:solidFill>
              <a:srgbClr val="54B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20" idx="3"/>
          </p:cNvCxnSpPr>
          <p:nvPr/>
        </p:nvCxnSpPr>
        <p:spPr>
          <a:xfrm>
            <a:off x="8316913" y="4500563"/>
            <a:ext cx="493712" cy="0"/>
          </a:xfrm>
          <a:prstGeom prst="line">
            <a:avLst/>
          </a:prstGeom>
          <a:ln>
            <a:solidFill>
              <a:srgbClr val="54B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Текст 4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467544" y="1988840"/>
                <a:ext cx="8281169" cy="4475889"/>
              </a:xfrm>
            </p:spPr>
            <p:txBody>
              <a:bodyPr/>
              <a:lstStyle/>
              <a:p>
                <a:r>
                  <a:rPr lang="ru-RU" kern="12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Срок </a:t>
                </a:r>
                <a:r>
                  <a:rPr lang="ru-RU" kern="12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окупаемости</a:t>
                </a:r>
                <a:r>
                  <a:rPr lang="ru-RU" kern="12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лет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kern="120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800" kern="120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стоимость энергосберегающих мероприятий, руб.</m:t>
                        </m:r>
                      </m:num>
                      <m:den>
                        <m:r>
                          <a:rPr lang="ru-RU" sz="1800" kern="120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сумма экономии электроэнергии в год,   руб.</m:t>
                        </m:r>
                      </m:den>
                    </m:f>
                  </m:oMath>
                </a14:m>
                <a:endParaRPr lang="ru-RU" sz="1800" kern="1200" dirty="0" smtClean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kern="1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kern="1200" dirty="0" smtClean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Время горения в год – 3800 час, тариф – 6 руб./кВт*час</a:t>
                </a:r>
              </a:p>
              <a:p>
                <a:endParaRPr lang="ru-RU" kern="1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kern="1200" dirty="0" smtClean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kern="1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kern="1200" dirty="0" smtClean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kern="1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kern="1200" dirty="0" smtClean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kern="1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kern="1200" dirty="0" smtClean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kern="1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kern="1200" dirty="0" smtClean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kern="1200" dirty="0" smtClean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Потенциал энергосбережения зависит от количества часов горения в год, тарифа на оплату электроэнергии и параметров существующих осветительных приборов.</a:t>
                </a:r>
                <a:endParaRPr lang="ru-RU" kern="1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67544" y="1988840"/>
                <a:ext cx="8281169" cy="4475889"/>
              </a:xfrm>
              <a:blipFill rotWithShape="1">
                <a:blip r:embed="rId2"/>
                <a:stretch>
                  <a:fillRect l="-221" r="-2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Номер слайда 9"/>
          <p:cNvSpPr txBox="1">
            <a:spLocks noGrp="1"/>
          </p:cNvSpPr>
          <p:nvPr/>
        </p:nvSpPr>
        <p:spPr bwMode="auto">
          <a:xfrm>
            <a:off x="8388350" y="6381750"/>
            <a:ext cx="3603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29E4791-569A-4522-B9CE-489635CFEA5B}" type="slidenum">
              <a:rPr lang="ru-RU" altLang="ru-RU" sz="1100">
                <a:solidFill>
                  <a:srgbClr val="808080"/>
                </a:solidFill>
              </a:rPr>
              <a:pPr algn="r" eaLnBrk="1" hangingPunct="1"/>
              <a:t>5</a:t>
            </a:fld>
            <a:endParaRPr lang="ru-RU" altLang="ru-RU" sz="1100">
              <a:solidFill>
                <a:srgbClr val="808080"/>
              </a:solidFill>
            </a:endParaRPr>
          </a:p>
        </p:txBody>
      </p:sp>
      <p:graphicFrame>
        <p:nvGraphicFramePr>
          <p:cNvPr id="4" name="Group 113"/>
          <p:cNvGraphicFramePr>
            <a:graphicFrameLocks noGrp="1"/>
          </p:cNvGraphicFramePr>
          <p:nvPr/>
        </p:nvGraphicFramePr>
        <p:xfrm>
          <a:off x="3276600" y="985838"/>
          <a:ext cx="5867400" cy="887412"/>
        </p:xfrm>
        <a:graphic>
          <a:graphicData uri="http://schemas.openxmlformats.org/drawingml/2006/table">
            <a:tbl>
              <a:tblPr/>
              <a:tblGrid>
                <a:gridCol w="5601517"/>
                <a:gridCol w="265883"/>
              </a:tblGrid>
              <a:tr h="8874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lang="ru-RU" sz="17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Потенциал энергосбережения различается на каждом объекте в зависимости от вида реализуемых мероприятий и ряда технических параметров</a:t>
                      </a:r>
                    </a:p>
                  </a:txBody>
                  <a:tcPr marL="91428" marR="91428" marT="55071" marB="5507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6079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8" marR="91428" marT="55071" marB="5507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6079">
                        <a:alpha val="5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151" name="Rectangle 42"/>
          <p:cNvSpPr>
            <a:spLocks noChangeArrowheads="1"/>
          </p:cNvSpPr>
          <p:nvPr/>
        </p:nvSpPr>
        <p:spPr bwMode="auto">
          <a:xfrm>
            <a:off x="5048250" y="304800"/>
            <a:ext cx="3627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b="1">
                <a:solidFill>
                  <a:srgbClr val="808080"/>
                </a:solidFill>
              </a:rPr>
              <a:t>Потенциал энергосбережения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099162"/>
              </p:ext>
            </p:extLst>
          </p:nvPr>
        </p:nvGraphicFramePr>
        <p:xfrm>
          <a:off x="539750" y="3284984"/>
          <a:ext cx="8135938" cy="1951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7267"/>
                <a:gridCol w="3878671"/>
              </a:tblGrid>
              <a:tr h="5182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одного ртутного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светильника</a:t>
                      </a:r>
                      <a:b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мощностью 250 Вт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светодиодный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светильник</a:t>
                      </a:r>
                      <a:b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мощностью 100 Вт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19" marB="45719"/>
                </a:tc>
              </a:tr>
              <a:tr h="30484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замены,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8325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19" marB="45719"/>
                </a:tc>
              </a:tr>
              <a:tr h="51825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 электроэнергии в год,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кВт•час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19" marB="45719"/>
                </a:tc>
              </a:tr>
              <a:tr h="30484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экономии в год, руб.</a:t>
                      </a:r>
                    </a:p>
                  </a:txBody>
                  <a:tcPr marL="91436" marR="91436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19" marB="45719"/>
                </a:tc>
              </a:tr>
              <a:tr h="30484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окупаемости, лет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19" marB="4571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9"/>
          <p:cNvSpPr txBox="1">
            <a:spLocks noGrp="1"/>
          </p:cNvSpPr>
          <p:nvPr/>
        </p:nvSpPr>
        <p:spPr bwMode="auto">
          <a:xfrm>
            <a:off x="8388350" y="6381750"/>
            <a:ext cx="3603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333ED4C-1C39-47D7-89A1-C3D18164EA2B}" type="slidenum">
              <a:rPr lang="ru-RU" altLang="ru-RU" sz="1100">
                <a:solidFill>
                  <a:srgbClr val="808080"/>
                </a:solidFill>
              </a:rPr>
              <a:pPr algn="r" eaLnBrk="1" hangingPunct="1"/>
              <a:t>6</a:t>
            </a:fld>
            <a:endParaRPr lang="ru-RU" altLang="ru-RU" sz="1100">
              <a:solidFill>
                <a:srgbClr val="808080"/>
              </a:solidFill>
            </a:endParaRPr>
          </a:p>
        </p:txBody>
      </p:sp>
      <p:graphicFrame>
        <p:nvGraphicFramePr>
          <p:cNvPr id="4" name="Group 113"/>
          <p:cNvGraphicFramePr>
            <a:graphicFrameLocks noGrp="1"/>
          </p:cNvGraphicFramePr>
          <p:nvPr/>
        </p:nvGraphicFramePr>
        <p:xfrm>
          <a:off x="3276600" y="985838"/>
          <a:ext cx="5867400" cy="933450"/>
        </p:xfrm>
        <a:graphic>
          <a:graphicData uri="http://schemas.openxmlformats.org/drawingml/2006/table">
            <a:tbl>
              <a:tblPr/>
              <a:tblGrid>
                <a:gridCol w="5601517"/>
                <a:gridCol w="265883"/>
              </a:tblGrid>
              <a:tr h="933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планировании энергосервисного контракта необходимо учитывать ряд ограничений, тормозящих реализацию проекта</a:t>
                      </a:r>
                    </a:p>
                  </a:txBody>
                  <a:tcPr marL="91428" marR="91428" marT="55090" marB="550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6079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8" marR="91428" marT="55090" marB="550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6079">
                        <a:alpha val="5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174" name="Rectangle 42"/>
          <p:cNvSpPr>
            <a:spLocks noChangeArrowheads="1"/>
          </p:cNvSpPr>
          <p:nvPr/>
        </p:nvSpPr>
        <p:spPr bwMode="auto">
          <a:xfrm>
            <a:off x="3444875" y="304800"/>
            <a:ext cx="523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b="1">
                <a:solidFill>
                  <a:srgbClr val="808080"/>
                </a:solidFill>
              </a:rPr>
              <a:t>Проблемные вопросы при заключении ЭСК</a:t>
            </a:r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612775" y="1989138"/>
            <a:ext cx="80629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defRPr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Организационные и юридические ограничения:</a:t>
            </a:r>
          </a:p>
          <a:p>
            <a:pPr marL="449263" indent="-195263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Необходимость наличия договора на поставку энергетических ресурсов на срок, превышающий срок энергосервисного контракта (для бюджетных организаций);</a:t>
            </a:r>
          </a:p>
          <a:p>
            <a:pPr marL="449263" indent="-195263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Наличие текущей практики экономии электроэнергии путем отключения части светильников в ночное время, мешающей установить потребление в базовом году.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Технические ограничения:</a:t>
            </a:r>
          </a:p>
          <a:p>
            <a:pPr marL="449263" indent="-195263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Неоднородность типов применяемых светильников в границах одного пункта питания, улицы;</a:t>
            </a:r>
          </a:p>
          <a:p>
            <a:pPr marL="449263" indent="-195263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Аварийное состояние опорных конструкций (отклонение от вертикали);</a:t>
            </a:r>
          </a:p>
          <a:p>
            <a:pPr marL="449263" indent="-195263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Недостаточная освещенность и равномерность в исходном состоянии (большой шаг опор).</a:t>
            </a:r>
          </a:p>
          <a:p>
            <a:pPr marL="449263" indent="-195263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449763"/>
            <a:ext cx="30972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8" b="17111"/>
          <a:stretch>
            <a:fillRect/>
          </a:stretch>
        </p:blipFill>
        <p:spPr bwMode="auto">
          <a:xfrm>
            <a:off x="4868863" y="4446588"/>
            <a:ext cx="3087687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9"/>
          <p:cNvSpPr txBox="1">
            <a:spLocks noGrp="1"/>
          </p:cNvSpPr>
          <p:nvPr/>
        </p:nvSpPr>
        <p:spPr bwMode="auto">
          <a:xfrm>
            <a:off x="8388350" y="6381750"/>
            <a:ext cx="3603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7D3BD27-10B1-497E-83AE-B5B7A1660B72}" type="slidenum">
              <a:rPr lang="ru-RU" altLang="ru-RU" sz="1100">
                <a:solidFill>
                  <a:srgbClr val="808080"/>
                </a:solidFill>
              </a:rPr>
              <a:pPr algn="r" eaLnBrk="1" hangingPunct="1"/>
              <a:t>7</a:t>
            </a:fld>
            <a:endParaRPr lang="ru-RU" altLang="ru-RU" sz="1100">
              <a:solidFill>
                <a:srgbClr val="808080"/>
              </a:solidFill>
            </a:endParaRPr>
          </a:p>
        </p:txBody>
      </p:sp>
      <p:graphicFrame>
        <p:nvGraphicFramePr>
          <p:cNvPr id="4" name="Group 113"/>
          <p:cNvGraphicFramePr>
            <a:graphicFrameLocks noGrp="1"/>
          </p:cNvGraphicFramePr>
          <p:nvPr/>
        </p:nvGraphicFramePr>
        <p:xfrm>
          <a:off x="3276600" y="985838"/>
          <a:ext cx="5867400" cy="881062"/>
        </p:xfrm>
        <a:graphic>
          <a:graphicData uri="http://schemas.openxmlformats.org/drawingml/2006/table">
            <a:tbl>
              <a:tblPr/>
              <a:tblGrid>
                <a:gridCol w="5601517"/>
                <a:gridCol w="265883"/>
              </a:tblGrid>
              <a:tr h="8810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lang="ru-RU" alt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</a:t>
                      </a:r>
                      <a:r>
                        <a:rPr lang="ru-RU" altLang="ru-RU" sz="1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учитывать </a:t>
                      </a:r>
                      <a:r>
                        <a:rPr lang="ru-RU" alt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ограничения применения форм государственно-частного партнерства</a:t>
                      </a:r>
                    </a:p>
                  </a:txBody>
                  <a:tcPr marL="91428" marR="91428" marT="55069" marB="5506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6079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8" marR="91428" marT="55069" marB="550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6079">
                        <a:alpha val="5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198" name="Rectangle 42"/>
          <p:cNvSpPr>
            <a:spLocks noChangeArrowheads="1"/>
          </p:cNvSpPr>
          <p:nvPr/>
        </p:nvSpPr>
        <p:spPr bwMode="auto">
          <a:xfrm>
            <a:off x="4591050" y="304800"/>
            <a:ext cx="4084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b="1">
                <a:solidFill>
                  <a:srgbClr val="808080"/>
                </a:solidFill>
              </a:rPr>
              <a:t>Ограничения ЭСК как формы ГЧП</a:t>
            </a: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48854"/>
              </p:ext>
            </p:extLst>
          </p:nvPr>
        </p:nvGraphicFramePr>
        <p:xfrm>
          <a:off x="468313" y="2564904"/>
          <a:ext cx="8280400" cy="23410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40919"/>
                <a:gridCol w="6139481"/>
              </a:tblGrid>
              <a:tr h="3599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ГЧП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</a:tr>
              <a:tr h="115815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Энергосервисный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контракт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применим для нового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строительства и повышения освещенности.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работ ограничен стоимостью сэкономленной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электроэнергии, поэтому не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 включать замену опор,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кронштейнов, сетей.</a:t>
                      </a:r>
                      <a:endParaRPr lang="ru-RU" sz="14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сетей энергоснабжения значительно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увеличивает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окупаемости или делает контракт полностью не окупаемым.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</a:tr>
              <a:tr h="2820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Концессия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Применяется только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объектам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недвижимости.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</a:tr>
              <a:tr h="4139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Контракт жизненного цикла (КЖЦ)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Рыночная стоимость КЖЦ существенно превышает сметную стоимость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строительства и проектирования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12283" y="5445224"/>
            <a:ext cx="8136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любой из форм ГЧП необходимо максимально точное прогнозирование 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темпов инфляции на </a:t>
            </a:r>
            <a:r>
              <a:rPr lang="ru-RU" sz="1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срок действия контракта.</a:t>
            </a:r>
            <a:endParaRPr lang="ru-RU" sz="1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9"/>
          <p:cNvSpPr txBox="1">
            <a:spLocks noGrp="1"/>
          </p:cNvSpPr>
          <p:nvPr/>
        </p:nvSpPr>
        <p:spPr bwMode="auto">
          <a:xfrm>
            <a:off x="8388350" y="6381750"/>
            <a:ext cx="3603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B0FD2DA-B5B8-4916-AC68-1F27F60245D1}" type="slidenum">
              <a:rPr lang="ru-RU" altLang="ru-RU" sz="1100">
                <a:solidFill>
                  <a:srgbClr val="808080"/>
                </a:solidFill>
              </a:rPr>
              <a:pPr algn="r" eaLnBrk="1" hangingPunct="1"/>
              <a:t>8</a:t>
            </a:fld>
            <a:endParaRPr lang="ru-RU" altLang="ru-RU" sz="1100">
              <a:solidFill>
                <a:srgbClr val="808080"/>
              </a:solidFill>
            </a:endParaRPr>
          </a:p>
        </p:txBody>
      </p:sp>
      <p:graphicFrame>
        <p:nvGraphicFramePr>
          <p:cNvPr id="4" name="Group 113"/>
          <p:cNvGraphicFramePr>
            <a:graphicFrameLocks noGrp="1"/>
          </p:cNvGraphicFramePr>
          <p:nvPr/>
        </p:nvGraphicFramePr>
        <p:xfrm>
          <a:off x="3276600" y="985838"/>
          <a:ext cx="5867400" cy="881062"/>
        </p:xfrm>
        <a:graphic>
          <a:graphicData uri="http://schemas.openxmlformats.org/drawingml/2006/table">
            <a:tbl>
              <a:tblPr/>
              <a:tblGrid>
                <a:gridCol w="5601517"/>
                <a:gridCol w="265883"/>
              </a:tblGrid>
              <a:tr h="8810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lang="ru-RU" alt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Освещение дорог</a:t>
                      </a:r>
                    </a:p>
                  </a:txBody>
                  <a:tcPr marL="91428" marR="91428" marT="55069" marB="5506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6079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8" marR="91428" marT="55069" marB="550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6079">
                        <a:alpha val="5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222" name="Rectangle 42"/>
          <p:cNvSpPr>
            <a:spLocks noChangeArrowheads="1"/>
          </p:cNvSpPr>
          <p:nvPr/>
        </p:nvSpPr>
        <p:spPr bwMode="auto">
          <a:xfrm>
            <a:off x="2393950" y="304800"/>
            <a:ext cx="6281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b="1">
                <a:solidFill>
                  <a:srgbClr val="808080"/>
                </a:solidFill>
              </a:rPr>
              <a:t>Пример оборудования, используемого в рамках ЭСК</a:t>
            </a:r>
          </a:p>
        </p:txBody>
      </p:sp>
      <p:pic>
        <p:nvPicPr>
          <p:cNvPr id="9223" name="Рисунок 14" descr="Volna_DKU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72"/>
          <a:stretch>
            <a:fillRect/>
          </a:stretch>
        </p:blipFill>
        <p:spPr bwMode="auto">
          <a:xfrm>
            <a:off x="3600450" y="1979124"/>
            <a:ext cx="1619622" cy="93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AutoShape 9"/>
          <p:cNvSpPr>
            <a:spLocks noChangeArrowheads="1"/>
          </p:cNvSpPr>
          <p:nvPr/>
        </p:nvSpPr>
        <p:spPr bwMode="auto">
          <a:xfrm>
            <a:off x="2411413" y="2458169"/>
            <a:ext cx="647700" cy="252413"/>
          </a:xfrm>
          <a:prstGeom prst="rightArrow">
            <a:avLst>
              <a:gd name="adj1" fmla="val 50000"/>
              <a:gd name="adj2" fmla="val 41615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sz="2100" b="1"/>
          </a:p>
        </p:txBody>
      </p:sp>
      <p:sp>
        <p:nvSpPr>
          <p:cNvPr id="9225" name="Прямоугольник 10"/>
          <p:cNvSpPr>
            <a:spLocks noChangeArrowheads="1"/>
          </p:cNvSpPr>
          <p:nvPr/>
        </p:nvSpPr>
        <p:spPr bwMode="auto">
          <a:xfrm>
            <a:off x="254000" y="4368420"/>
            <a:ext cx="1870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Светильник уличный </a:t>
            </a:r>
          </a:p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РКУ с ЭМПРА 250 Вт</a:t>
            </a:r>
          </a:p>
        </p:txBody>
      </p:sp>
      <p:sp>
        <p:nvSpPr>
          <p:cNvPr id="9226" name="Прямоугольник 11"/>
          <p:cNvSpPr>
            <a:spLocks noChangeArrowheads="1"/>
          </p:cNvSpPr>
          <p:nvPr/>
        </p:nvSpPr>
        <p:spPr bwMode="auto">
          <a:xfrm>
            <a:off x="3184525" y="2923307"/>
            <a:ext cx="2559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Светодиодный светильник </a:t>
            </a:r>
          </a:p>
          <a:p>
            <a:pPr algn="ctr"/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GALAD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Волна 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LED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-200 ШБ/У</a:t>
            </a:r>
          </a:p>
        </p:txBody>
      </p:sp>
      <p:sp>
        <p:nvSpPr>
          <p:cNvPr id="9227" name="Прямоугольник 13"/>
          <p:cNvSpPr>
            <a:spLocks noChangeArrowheads="1"/>
          </p:cNvSpPr>
          <p:nvPr/>
        </p:nvSpPr>
        <p:spPr bwMode="auto">
          <a:xfrm>
            <a:off x="5815013" y="2389907"/>
            <a:ext cx="30686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Срок окупаемости до 5 лет</a:t>
            </a:r>
          </a:p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Экономия электроэнергии до 60% </a:t>
            </a:r>
          </a:p>
        </p:txBody>
      </p:sp>
      <p:pic>
        <p:nvPicPr>
          <p:cNvPr id="9228" name="Picture 4" descr="http://silatoka.ru/uploads/catalog_item_photo/1671/1671_9507_rku_06_125_bez_stekla_jpg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3429000"/>
            <a:ext cx="933070" cy="93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Рисунок 12" descr="Omega_DKU0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3"/>
          <a:stretch>
            <a:fillRect/>
          </a:stretch>
        </p:blipFill>
        <p:spPr bwMode="auto">
          <a:xfrm>
            <a:off x="3706813" y="3466513"/>
            <a:ext cx="1297236" cy="94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Прямоугольник 11"/>
          <p:cNvSpPr>
            <a:spLocks noChangeArrowheads="1"/>
          </p:cNvSpPr>
          <p:nvPr/>
        </p:nvSpPr>
        <p:spPr bwMode="auto">
          <a:xfrm>
            <a:off x="3281363" y="4355720"/>
            <a:ext cx="22653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Светодиодный светильник </a:t>
            </a:r>
          </a:p>
          <a:p>
            <a:pPr algn="ctr"/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GALAD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Омега 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LED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-120</a:t>
            </a:r>
          </a:p>
        </p:txBody>
      </p:sp>
      <p:sp>
        <p:nvSpPr>
          <p:cNvPr id="9231" name="Прямоугольник 10"/>
          <p:cNvSpPr>
            <a:spLocks noChangeArrowheads="1"/>
          </p:cNvSpPr>
          <p:nvPr/>
        </p:nvSpPr>
        <p:spPr bwMode="auto">
          <a:xfrm>
            <a:off x="254000" y="2918544"/>
            <a:ext cx="1870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Светильник уличный </a:t>
            </a:r>
          </a:p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РКУ с ЭМПРА 400 Вт</a:t>
            </a:r>
          </a:p>
        </p:txBody>
      </p:sp>
      <p:pic>
        <p:nvPicPr>
          <p:cNvPr id="9232" name="Picture 4" descr="http://silatoka.ru/uploads/catalog_item_photo/1671/1671_9507_rku_06_125_bez_stekla_jpg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979124"/>
            <a:ext cx="933070" cy="93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2" descr="I:\ОТП\GALAD OPORA\GALAD\28 ЖКУ-РКУ КЭТЗ\Фото\В высоком качестве\ЖКУ28-150-003УXЛ1 пл.c\IMG_7021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9" b="37331"/>
          <a:stretch>
            <a:fillRect/>
          </a:stretch>
        </p:blipFill>
        <p:spPr bwMode="auto">
          <a:xfrm>
            <a:off x="254000" y="5091315"/>
            <a:ext cx="166211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Рисунок 12" descr="Pobeda_DKU10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7" b="10561"/>
          <a:stretch>
            <a:fillRect/>
          </a:stretch>
        </p:blipFill>
        <p:spPr bwMode="auto">
          <a:xfrm>
            <a:off x="3773489" y="4869160"/>
            <a:ext cx="1230560" cy="93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Прямоугольник 10"/>
          <p:cNvSpPr>
            <a:spLocks noChangeArrowheads="1"/>
          </p:cNvSpPr>
          <p:nvPr/>
        </p:nvSpPr>
        <p:spPr bwMode="auto">
          <a:xfrm>
            <a:off x="254000" y="5694565"/>
            <a:ext cx="1914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Светильник уличный </a:t>
            </a:r>
          </a:p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РКУ  с ЭМПРА 250 Вт</a:t>
            </a:r>
          </a:p>
        </p:txBody>
      </p:sp>
      <p:sp>
        <p:nvSpPr>
          <p:cNvPr id="9236" name="Прямоугольник 11"/>
          <p:cNvSpPr>
            <a:spLocks noChangeArrowheads="1"/>
          </p:cNvSpPr>
          <p:nvPr/>
        </p:nvSpPr>
        <p:spPr bwMode="auto">
          <a:xfrm>
            <a:off x="3184525" y="5691390"/>
            <a:ext cx="2265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Светодиодный светильник </a:t>
            </a:r>
          </a:p>
          <a:p>
            <a:pPr algn="ctr"/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GALAD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Победа 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LED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-150</a:t>
            </a:r>
          </a:p>
        </p:txBody>
      </p:sp>
      <p:sp>
        <p:nvSpPr>
          <p:cNvPr id="9237" name="AutoShape 9"/>
          <p:cNvSpPr>
            <a:spLocks noChangeArrowheads="1"/>
          </p:cNvSpPr>
          <p:nvPr/>
        </p:nvSpPr>
        <p:spPr bwMode="auto">
          <a:xfrm>
            <a:off x="2411413" y="3977895"/>
            <a:ext cx="647700" cy="252413"/>
          </a:xfrm>
          <a:prstGeom prst="rightArrow">
            <a:avLst>
              <a:gd name="adj1" fmla="val 50000"/>
              <a:gd name="adj2" fmla="val 41615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sz="2100" b="1"/>
          </a:p>
        </p:txBody>
      </p:sp>
      <p:sp>
        <p:nvSpPr>
          <p:cNvPr id="9238" name="AutoShape 9"/>
          <p:cNvSpPr>
            <a:spLocks noChangeArrowheads="1"/>
          </p:cNvSpPr>
          <p:nvPr/>
        </p:nvSpPr>
        <p:spPr bwMode="auto">
          <a:xfrm>
            <a:off x="2411413" y="5223077"/>
            <a:ext cx="647700" cy="252413"/>
          </a:xfrm>
          <a:prstGeom prst="rightArrow">
            <a:avLst>
              <a:gd name="adj1" fmla="val 50000"/>
              <a:gd name="adj2" fmla="val 41615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sz="2100" b="1"/>
          </a:p>
        </p:txBody>
      </p:sp>
      <p:sp>
        <p:nvSpPr>
          <p:cNvPr id="9239" name="Прямоугольник 13"/>
          <p:cNvSpPr>
            <a:spLocks noChangeArrowheads="1"/>
          </p:cNvSpPr>
          <p:nvPr/>
        </p:nvSpPr>
        <p:spPr bwMode="auto">
          <a:xfrm>
            <a:off x="5815013" y="3650870"/>
            <a:ext cx="3068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Срок окупаемости  до 3 лет</a:t>
            </a:r>
          </a:p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Экономия электроэнергии до 60% </a:t>
            </a:r>
          </a:p>
        </p:txBody>
      </p:sp>
      <p:sp>
        <p:nvSpPr>
          <p:cNvPr id="9240" name="Прямоугольник 13"/>
          <p:cNvSpPr>
            <a:spLocks noChangeArrowheads="1"/>
          </p:cNvSpPr>
          <p:nvPr/>
        </p:nvSpPr>
        <p:spPr bwMode="auto">
          <a:xfrm>
            <a:off x="5815013" y="5096077"/>
            <a:ext cx="3068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Срок окупаемости до 1,5 лет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Экономия электроэнергии до 50% </a:t>
            </a:r>
          </a:p>
        </p:txBody>
      </p:sp>
      <p:sp>
        <p:nvSpPr>
          <p:cNvPr id="23" name="Прямоугольник 13"/>
          <p:cNvSpPr>
            <a:spLocks noChangeArrowheads="1"/>
          </p:cNvSpPr>
          <p:nvPr/>
        </p:nvSpPr>
        <p:spPr bwMode="auto">
          <a:xfrm>
            <a:off x="1979712" y="6289575"/>
            <a:ext cx="50793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* расчеты приведены исходя из 3800 часов горения в год.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9"/>
          <p:cNvSpPr txBox="1">
            <a:spLocks noGrp="1"/>
          </p:cNvSpPr>
          <p:nvPr/>
        </p:nvSpPr>
        <p:spPr bwMode="auto">
          <a:xfrm>
            <a:off x="8388350" y="6381750"/>
            <a:ext cx="3603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98D11B3-D979-4AD8-8ABD-AF3860A03753}" type="slidenum">
              <a:rPr lang="ru-RU" altLang="ru-RU" sz="1100">
                <a:solidFill>
                  <a:srgbClr val="808080"/>
                </a:solidFill>
              </a:rPr>
              <a:pPr algn="r" eaLnBrk="1" hangingPunct="1"/>
              <a:t>9</a:t>
            </a:fld>
            <a:endParaRPr lang="ru-RU" altLang="ru-RU" sz="1100">
              <a:solidFill>
                <a:srgbClr val="808080"/>
              </a:solidFill>
            </a:endParaRPr>
          </a:p>
        </p:txBody>
      </p:sp>
      <p:graphicFrame>
        <p:nvGraphicFramePr>
          <p:cNvPr id="4" name="Group 113"/>
          <p:cNvGraphicFramePr>
            <a:graphicFrameLocks noGrp="1"/>
          </p:cNvGraphicFramePr>
          <p:nvPr/>
        </p:nvGraphicFramePr>
        <p:xfrm>
          <a:off x="3276600" y="985838"/>
          <a:ext cx="5867400" cy="881062"/>
        </p:xfrm>
        <a:graphic>
          <a:graphicData uri="http://schemas.openxmlformats.org/drawingml/2006/table">
            <a:tbl>
              <a:tblPr/>
              <a:tblGrid>
                <a:gridCol w="5601517"/>
                <a:gridCol w="265883"/>
              </a:tblGrid>
              <a:tr h="8810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lang="ru-RU" alt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Освещение</a:t>
                      </a:r>
                      <a:r>
                        <a:rPr lang="ru-RU" altLang="ru-RU" sz="1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офисных помещений</a:t>
                      </a:r>
                      <a:endParaRPr lang="ru-RU" altLang="ru-RU" sz="18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55069" marB="5506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6079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8" marR="91428" marT="55069" marB="550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6079">
                        <a:alpha val="5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246" name="Rectangle 42"/>
          <p:cNvSpPr>
            <a:spLocks noChangeArrowheads="1"/>
          </p:cNvSpPr>
          <p:nvPr/>
        </p:nvSpPr>
        <p:spPr bwMode="auto">
          <a:xfrm>
            <a:off x="2393950" y="304800"/>
            <a:ext cx="6281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b="1">
                <a:solidFill>
                  <a:srgbClr val="808080"/>
                </a:solidFill>
              </a:rPr>
              <a:t>Пример оборудования, используемого в рамках ЭСК</a:t>
            </a:r>
          </a:p>
        </p:txBody>
      </p:sp>
      <p:sp>
        <p:nvSpPr>
          <p:cNvPr id="10247" name="AutoShape 9"/>
          <p:cNvSpPr>
            <a:spLocks noChangeArrowheads="1"/>
          </p:cNvSpPr>
          <p:nvPr/>
        </p:nvSpPr>
        <p:spPr bwMode="auto">
          <a:xfrm>
            <a:off x="2411413" y="2484266"/>
            <a:ext cx="647700" cy="252413"/>
          </a:xfrm>
          <a:prstGeom prst="rightArrow">
            <a:avLst>
              <a:gd name="adj1" fmla="val 50000"/>
              <a:gd name="adj2" fmla="val 41615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sz="2100" b="1"/>
          </a:p>
        </p:txBody>
      </p:sp>
      <p:sp>
        <p:nvSpPr>
          <p:cNvPr id="10248" name="Прямоугольник 10"/>
          <p:cNvSpPr>
            <a:spLocks noChangeArrowheads="1"/>
          </p:cNvSpPr>
          <p:nvPr/>
        </p:nvSpPr>
        <p:spPr bwMode="auto">
          <a:xfrm>
            <a:off x="338138" y="4489301"/>
            <a:ext cx="170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Люминесцентный </a:t>
            </a:r>
          </a:p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светильник 4х18 Вт</a:t>
            </a:r>
          </a:p>
        </p:txBody>
      </p:sp>
      <p:sp>
        <p:nvSpPr>
          <p:cNvPr id="10249" name="Прямоугольник 11"/>
          <p:cNvSpPr>
            <a:spLocks noChangeArrowheads="1"/>
          </p:cNvSpPr>
          <p:nvPr/>
        </p:nvSpPr>
        <p:spPr bwMode="auto">
          <a:xfrm>
            <a:off x="3006725" y="2949404"/>
            <a:ext cx="2914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Светодиодный светильник </a:t>
            </a:r>
          </a:p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GALAD Арклайн Стандарт LED-40</a:t>
            </a:r>
          </a:p>
        </p:txBody>
      </p:sp>
      <p:sp>
        <p:nvSpPr>
          <p:cNvPr id="10250" name="Прямоугольник 13"/>
          <p:cNvSpPr>
            <a:spLocks noChangeArrowheads="1"/>
          </p:cNvSpPr>
          <p:nvPr/>
        </p:nvSpPr>
        <p:spPr bwMode="auto">
          <a:xfrm>
            <a:off x="5837238" y="2416004"/>
            <a:ext cx="30241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Срок окупаемости до 4 лет</a:t>
            </a:r>
          </a:p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Экономия электроэнергии до 50% </a:t>
            </a:r>
          </a:p>
        </p:txBody>
      </p:sp>
      <p:sp>
        <p:nvSpPr>
          <p:cNvPr id="10251" name="Прямоугольник 11"/>
          <p:cNvSpPr>
            <a:spLocks noChangeArrowheads="1"/>
          </p:cNvSpPr>
          <p:nvPr/>
        </p:nvSpPr>
        <p:spPr bwMode="auto">
          <a:xfrm>
            <a:off x="3105150" y="4476601"/>
            <a:ext cx="2617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Светодиодный светильник </a:t>
            </a:r>
          </a:p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GALAD ДВО01-40 IP54 эконом</a:t>
            </a:r>
          </a:p>
        </p:txBody>
      </p:sp>
      <p:sp>
        <p:nvSpPr>
          <p:cNvPr id="10252" name="Прямоугольник 10"/>
          <p:cNvSpPr>
            <a:spLocks noChangeArrowheads="1"/>
          </p:cNvSpPr>
          <p:nvPr/>
        </p:nvSpPr>
        <p:spPr bwMode="auto">
          <a:xfrm>
            <a:off x="7938" y="3060700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Светильник промышленный</a:t>
            </a:r>
          </a:p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ЛСП 2х36 Вт</a:t>
            </a:r>
          </a:p>
        </p:txBody>
      </p:sp>
      <p:sp>
        <p:nvSpPr>
          <p:cNvPr id="10253" name="Прямоугольник 10"/>
          <p:cNvSpPr>
            <a:spLocks noChangeArrowheads="1"/>
          </p:cNvSpPr>
          <p:nvPr/>
        </p:nvSpPr>
        <p:spPr bwMode="auto">
          <a:xfrm>
            <a:off x="360363" y="5798624"/>
            <a:ext cx="1701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Люминесцентный </a:t>
            </a:r>
            <a:br>
              <a:rPr lang="ru-RU" alt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светильник 2х36 Вт</a:t>
            </a:r>
          </a:p>
        </p:txBody>
      </p:sp>
      <p:sp>
        <p:nvSpPr>
          <p:cNvPr id="10254" name="Прямоугольник 11"/>
          <p:cNvSpPr>
            <a:spLocks noChangeArrowheads="1"/>
          </p:cNvSpPr>
          <p:nvPr/>
        </p:nvSpPr>
        <p:spPr bwMode="auto">
          <a:xfrm>
            <a:off x="3084513" y="5795449"/>
            <a:ext cx="2466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Светодиодный светильник </a:t>
            </a:r>
          </a:p>
          <a:p>
            <a:pPr algn="ctr"/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GALAD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Маркет ПРО 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LED-45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5" name="AutoShape 9"/>
          <p:cNvSpPr>
            <a:spLocks noChangeArrowheads="1"/>
          </p:cNvSpPr>
          <p:nvPr/>
        </p:nvSpPr>
        <p:spPr bwMode="auto">
          <a:xfrm>
            <a:off x="2411413" y="4098776"/>
            <a:ext cx="647700" cy="252413"/>
          </a:xfrm>
          <a:prstGeom prst="rightArrow">
            <a:avLst>
              <a:gd name="adj1" fmla="val 50000"/>
              <a:gd name="adj2" fmla="val 41615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sz="2100" b="1"/>
          </a:p>
        </p:txBody>
      </p:sp>
      <p:sp>
        <p:nvSpPr>
          <p:cNvPr id="10256" name="AutoShape 9"/>
          <p:cNvSpPr>
            <a:spLocks noChangeArrowheads="1"/>
          </p:cNvSpPr>
          <p:nvPr/>
        </p:nvSpPr>
        <p:spPr bwMode="auto">
          <a:xfrm>
            <a:off x="2411413" y="5327136"/>
            <a:ext cx="647700" cy="252413"/>
          </a:xfrm>
          <a:prstGeom prst="rightArrow">
            <a:avLst>
              <a:gd name="adj1" fmla="val 50000"/>
              <a:gd name="adj2" fmla="val 41615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sz="2100" b="1"/>
          </a:p>
        </p:txBody>
      </p:sp>
      <p:sp>
        <p:nvSpPr>
          <p:cNvPr id="10257" name="Прямоугольник 13"/>
          <p:cNvSpPr>
            <a:spLocks noChangeArrowheads="1"/>
          </p:cNvSpPr>
          <p:nvPr/>
        </p:nvSpPr>
        <p:spPr bwMode="auto">
          <a:xfrm>
            <a:off x="5815013" y="3771751"/>
            <a:ext cx="3068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Срок окупаемости до 3 лет</a:t>
            </a:r>
          </a:p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Экономия электроэнергии до 45% </a:t>
            </a:r>
          </a:p>
        </p:txBody>
      </p:sp>
      <p:sp>
        <p:nvSpPr>
          <p:cNvPr id="10258" name="Прямоугольник 13"/>
          <p:cNvSpPr>
            <a:spLocks noChangeArrowheads="1"/>
          </p:cNvSpPr>
          <p:nvPr/>
        </p:nvSpPr>
        <p:spPr bwMode="auto">
          <a:xfrm>
            <a:off x="5815013" y="5200136"/>
            <a:ext cx="3068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Срок окупаемости до 5 лет</a:t>
            </a:r>
          </a:p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Экономия электроэнергии до 40% </a:t>
            </a:r>
          </a:p>
        </p:txBody>
      </p:sp>
      <p:pic>
        <p:nvPicPr>
          <p:cNvPr id="10259" name="Рисунок 12" descr="Arklajn_Premium_DSP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9" b="32828"/>
          <a:stretch>
            <a:fillRect/>
          </a:stretch>
        </p:blipFill>
        <p:spPr bwMode="auto">
          <a:xfrm>
            <a:off x="3276600" y="2015954"/>
            <a:ext cx="2325688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0" b="9514"/>
          <a:stretch>
            <a:fillRect/>
          </a:stretch>
        </p:blipFill>
        <p:spPr bwMode="auto">
          <a:xfrm>
            <a:off x="366713" y="1988840"/>
            <a:ext cx="1644650" cy="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606132"/>
            <a:ext cx="1476375" cy="92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8" descr="IMG_097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6" t="27690" r="11426" b="28703"/>
          <a:stretch>
            <a:fillRect/>
          </a:stretch>
        </p:blipFill>
        <p:spPr bwMode="auto">
          <a:xfrm>
            <a:off x="3563939" y="3580146"/>
            <a:ext cx="1584126" cy="89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Рисунок 14" descr="Market_PRO_LE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1" b="14035"/>
          <a:stretch>
            <a:fillRect/>
          </a:stretch>
        </p:blipFill>
        <p:spPr bwMode="auto">
          <a:xfrm>
            <a:off x="3643313" y="5013176"/>
            <a:ext cx="1216719" cy="86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5072204"/>
            <a:ext cx="1156692" cy="80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13"/>
          <p:cNvSpPr>
            <a:spLocks noChangeArrowheads="1"/>
          </p:cNvSpPr>
          <p:nvPr/>
        </p:nvSpPr>
        <p:spPr bwMode="auto">
          <a:xfrm>
            <a:off x="1979712" y="6289575"/>
            <a:ext cx="50793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* расчеты приведены исходя из 3800 часов горения в год.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Холдинга 2013 г-ну Вреесвику_shablon">
  <a:themeElements>
    <a:clrScheme name="Презентация Холдинга 2013 г-ну Вреесвику_shabl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езентация Холдинга 2013 г-ну Вреесвику_shabl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 Холдинга 2013 г-ну Вреесвику_shabl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Холдинга 2013 г-ну Вреесвику_shabl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Холдинга 2013 г-ну Вреесвику_shabl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Холдинга 2013 г-ну Вреесвику_shabl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Холдинга 2013 г-ну Вреесвику_shabl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Холдинга 2013 г-ну Вреесвику_shabl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Холдинга 2013 г-ну Вреесвику_shabl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Холдинга 2013 г-ну Вреесвику_shabl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Холдинга 2013 г-ну Вреесвику_shabl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Холдинга 2013 г-ну Вреесвику_shabl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Холдинга 2013 г-ну Вреесвику_shabl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Холдинга 2013 г-ну Вреесвику_shabl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резентация Холдинга 2013 г-ну Вреесвику_shabl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</TotalTime>
  <Words>928</Words>
  <Application>Microsoft Office PowerPoint</Application>
  <PresentationFormat>Экран (4:3)</PresentationFormat>
  <Paragraphs>170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Презентация Холдинга 2013 г-ну Вреесвику_shablon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тел.: + 7(495) 785-20-95  www.bl-g.ru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Шепелев</dc:creator>
  <cp:lastModifiedBy>Шепелев</cp:lastModifiedBy>
  <cp:revision>38</cp:revision>
  <cp:lastPrinted>2018-08-21T07:36:44Z</cp:lastPrinted>
  <dcterms:created xsi:type="dcterms:W3CDTF">2018-08-15T12:42:04Z</dcterms:created>
  <dcterms:modified xsi:type="dcterms:W3CDTF">2018-08-21T15:04:03Z</dcterms:modified>
</cp:coreProperties>
</file>